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61" r:id="rId2"/>
    <p:sldId id="387" r:id="rId3"/>
    <p:sldId id="385" r:id="rId4"/>
    <p:sldId id="388" r:id="rId5"/>
    <p:sldId id="375" r:id="rId6"/>
    <p:sldId id="378" r:id="rId7"/>
    <p:sldId id="379" r:id="rId8"/>
    <p:sldId id="381" r:id="rId9"/>
    <p:sldId id="383" r:id="rId10"/>
    <p:sldId id="380" r:id="rId11"/>
    <p:sldId id="386" r:id="rId12"/>
    <p:sldId id="382" r:id="rId13"/>
    <p:sldId id="384" r:id="rId14"/>
    <p:sldId id="396" r:id="rId15"/>
  </p:sldIdLst>
  <p:sldSz cx="12192000" cy="6858000"/>
  <p:notesSz cx="6858000" cy="1638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trand Warot" initials="BW" lastIdx="1" clrIdx="0">
    <p:extLst>
      <p:ext uri="{19B8F6BF-5375-455C-9EA6-DF929625EA0E}">
        <p15:presenceInfo xmlns:p15="http://schemas.microsoft.com/office/powerpoint/2012/main" userId="S-1-5-21-738401435-3593357928-811275943-14750" providerId="AD"/>
      </p:ext>
    </p:extLst>
  </p:cmAuthor>
  <p:cmAuthor id="2" name="Bertrand Warot" initials="BW [2]" lastIdx="1" clrIdx="1">
    <p:extLst>
      <p:ext uri="{19B8F6BF-5375-455C-9EA6-DF929625EA0E}">
        <p15:presenceInfo xmlns:p15="http://schemas.microsoft.com/office/powerpoint/2012/main" userId="S::b.warot@betclicgroup.com::8f9f7060-6f67-4f3d-954a-cf9f56a6fc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5D6D2"/>
    <a:srgbClr val="17617C"/>
    <a:srgbClr val="494948"/>
    <a:srgbClr val="FCB712"/>
    <a:srgbClr val="F85B30"/>
    <a:srgbClr val="C00000"/>
    <a:srgbClr val="7F7F7F"/>
    <a:srgbClr val="CC3300"/>
    <a:srgbClr val="FF6600"/>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Style à thème 2 - Accentuation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67" autoAdjust="0"/>
  </p:normalViewPr>
  <p:slideViewPr>
    <p:cSldViewPr snapToGrid="0">
      <p:cViewPr varScale="1">
        <p:scale>
          <a:sx n="72" d="100"/>
          <a:sy n="72" d="100"/>
        </p:scale>
        <p:origin x="1075"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Classeur6"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rgbClr val="C00000"/>
              </a:solidFill>
              <a:round/>
            </a:ln>
            <a:effectLst/>
          </c:spPr>
          <c:marker>
            <c:symbol val="none"/>
          </c:marker>
          <c:xVal>
            <c:numRef>
              <c:f>Feuil1!$B$6:$B$13</c:f>
              <c:numCache>
                <c:formatCode>General</c:formatCode>
                <c:ptCount val="8"/>
                <c:pt idx="0">
                  <c:v>0</c:v>
                </c:pt>
                <c:pt idx="1">
                  <c:v>1</c:v>
                </c:pt>
                <c:pt idx="2">
                  <c:v>1.6</c:v>
                </c:pt>
                <c:pt idx="3">
                  <c:v>2</c:v>
                </c:pt>
                <c:pt idx="4">
                  <c:v>3</c:v>
                </c:pt>
                <c:pt idx="5">
                  <c:v>4</c:v>
                </c:pt>
                <c:pt idx="6">
                  <c:v>5</c:v>
                </c:pt>
                <c:pt idx="7">
                  <c:v>6</c:v>
                </c:pt>
              </c:numCache>
            </c:numRef>
          </c:xVal>
          <c:yVal>
            <c:numRef>
              <c:f>Feuil1!$C$6:$C$13</c:f>
              <c:numCache>
                <c:formatCode>0%</c:formatCode>
                <c:ptCount val="8"/>
                <c:pt idx="0">
                  <c:v>0</c:v>
                </c:pt>
                <c:pt idx="1">
                  <c:v>0.9</c:v>
                </c:pt>
                <c:pt idx="2">
                  <c:v>0.9</c:v>
                </c:pt>
                <c:pt idx="3">
                  <c:v>0.2</c:v>
                </c:pt>
                <c:pt idx="4">
                  <c:v>0.3</c:v>
                </c:pt>
                <c:pt idx="5">
                  <c:v>0.6</c:v>
                </c:pt>
                <c:pt idx="6">
                  <c:v>0.8</c:v>
                </c:pt>
                <c:pt idx="7">
                  <c:v>0.85</c:v>
                </c:pt>
              </c:numCache>
            </c:numRef>
          </c:yVal>
          <c:smooth val="1"/>
          <c:extLst>
            <c:ext xmlns:c16="http://schemas.microsoft.com/office/drawing/2014/chart" uri="{C3380CC4-5D6E-409C-BE32-E72D297353CC}">
              <c16:uniqueId val="{00000000-F748-4ECA-A7A9-42C3264D92E1}"/>
            </c:ext>
          </c:extLst>
        </c:ser>
        <c:dLbls>
          <c:showLegendKey val="0"/>
          <c:showVal val="0"/>
          <c:showCatName val="0"/>
          <c:showSerName val="0"/>
          <c:showPercent val="0"/>
          <c:showBubbleSize val="0"/>
        </c:dLbls>
        <c:axId val="1957935071"/>
        <c:axId val="1217750351"/>
      </c:scatterChart>
      <c:valAx>
        <c:axId val="1957935071"/>
        <c:scaling>
          <c:orientation val="minMax"/>
          <c:max val="6"/>
        </c:scaling>
        <c:delete val="1"/>
        <c:axPos val="b"/>
        <c:majorGridlines>
          <c:spPr>
            <a:ln w="9525" cap="flat" cmpd="sng" algn="ctr">
              <a:noFill/>
              <a:round/>
            </a:ln>
            <a:effectLst/>
          </c:spPr>
        </c:majorGridlines>
        <c:numFmt formatCode="General" sourceLinked="1"/>
        <c:majorTickMark val="out"/>
        <c:minorTickMark val="none"/>
        <c:tickLblPos val="nextTo"/>
        <c:crossAx val="1217750351"/>
        <c:crosses val="autoZero"/>
        <c:crossBetween val="midCat"/>
      </c:valAx>
      <c:valAx>
        <c:axId val="1217750351"/>
        <c:scaling>
          <c:orientation val="minMax"/>
          <c:max val="1"/>
        </c:scaling>
        <c:delete val="0"/>
        <c:axPos val="l"/>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7935071"/>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9-02-03T07:26:00.433" idx="1">
    <p:pos x="10" y="10"/>
    <p:text>Je sais, je ferai plus d'images et moins de blabla.
</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954ECF-57A2-498C-9B8A-47AE25F8100E}" type="datetimeFigureOut">
              <a:rPr lang="fr-FR" smtClean="0"/>
              <a:t>06/02/2019</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052172-1272-4689-AD7E-658439719479}" type="slidenum">
              <a:rPr lang="fr-FR" smtClean="0"/>
              <a:t>‹N°›</a:t>
            </a:fld>
            <a:endParaRPr lang="fr-FR"/>
          </a:p>
        </p:txBody>
      </p:sp>
    </p:spTree>
    <p:extLst>
      <p:ext uri="{BB962C8B-B14F-4D97-AF65-F5344CB8AC3E}">
        <p14:creationId xmlns:p14="http://schemas.microsoft.com/office/powerpoint/2010/main" val="180645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8EC84-F568-4B48-BE7D-B2112BFF5D42}" type="datetimeFigureOut">
              <a:rPr lang="en-GB" smtClean="0"/>
              <a:t>06/02/2019</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6F5857-B73D-5A40-AEE6-F5745F01A6EF}" type="slidenum">
              <a:rPr lang="en-GB" smtClean="0"/>
              <a:t>‹N°›</a:t>
            </a:fld>
            <a:endParaRPr lang="en-GB"/>
          </a:p>
        </p:txBody>
      </p:sp>
    </p:spTree>
    <p:extLst>
      <p:ext uri="{BB962C8B-B14F-4D97-AF65-F5344CB8AC3E}">
        <p14:creationId xmlns:p14="http://schemas.microsoft.com/office/powerpoint/2010/main" val="892534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a:t>
            </a:r>
          </a:p>
          <a:p>
            <a:r>
              <a:rPr lang="fr-FR"/>
              <a:t>Plusieurs marques</a:t>
            </a:r>
            <a:endParaRPr lang="fr-FR">
              <a:cs typeface="Calibri"/>
            </a:endParaRPr>
          </a:p>
          <a:p>
            <a:r>
              <a:rPr lang="fr-FR">
                <a:cs typeface="Calibri"/>
              </a:rPr>
              <a:t>Différentes régulation</a:t>
            </a:r>
          </a:p>
          <a:p>
            <a:r>
              <a:rPr lang="fr-FR">
                <a:cs typeface="Calibri"/>
              </a:rPr>
              <a:t>Chaque marque / déclinaison a ses contraintes</a:t>
            </a:r>
          </a:p>
        </p:txBody>
      </p:sp>
      <p:sp>
        <p:nvSpPr>
          <p:cNvPr id="4" name="Espace réservé du numéro de diapositive 3"/>
          <p:cNvSpPr>
            <a:spLocks noGrp="1"/>
          </p:cNvSpPr>
          <p:nvPr>
            <p:ph type="sldNum" sz="quarter" idx="5"/>
          </p:nvPr>
        </p:nvSpPr>
        <p:spPr/>
        <p:txBody>
          <a:bodyPr/>
          <a:lstStyle/>
          <a:p>
            <a:fld id="{3F6F5857-B73D-5A40-AEE6-F5745F01A6EF}" type="slidenum">
              <a:rPr lang="en-GB" smtClean="0"/>
              <a:t>2</a:t>
            </a:fld>
            <a:endParaRPr lang="en-GB"/>
          </a:p>
        </p:txBody>
      </p:sp>
    </p:spTree>
    <p:extLst>
      <p:ext uri="{BB962C8B-B14F-4D97-AF65-F5344CB8AC3E}">
        <p14:creationId xmlns:p14="http://schemas.microsoft.com/office/powerpoint/2010/main" val="108751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a:t>
            </a:r>
          </a:p>
          <a:p>
            <a:pPr marL="171450" indent="-171450">
              <a:buFont typeface="Arial" panose="020B0604020202020204" pitchFamily="34" charset="0"/>
              <a:buChar char="•"/>
            </a:pPr>
            <a:r>
              <a:rPr lang="en-GB">
                <a:sym typeface="Wingdings" panose="05000000000000000000" pitchFamily="2" charset="2"/>
              </a:rPr>
              <a:t>Data Engineer</a:t>
            </a:r>
            <a:endParaRPr lang="en-GB"/>
          </a:p>
          <a:p>
            <a:pPr marL="628650" lvl="1" indent="-171450">
              <a:buFont typeface="Arial" panose="020B0604020202020204" pitchFamily="34" charset="0"/>
              <a:buChar char="•"/>
            </a:pPr>
            <a:r>
              <a:rPr lang="en-GB" err="1"/>
              <a:t>Gestionaires</a:t>
            </a:r>
            <a:r>
              <a:rPr lang="en-GB"/>
              <a:t> de la </a:t>
            </a:r>
            <a:r>
              <a:rPr lang="en-GB" err="1"/>
              <a:t>donnée</a:t>
            </a:r>
            <a:endParaRPr lang="en-GB"/>
          </a:p>
          <a:p>
            <a:pPr marL="628650" lvl="1" indent="-171450">
              <a:buFont typeface="Arial" panose="020B0604020202020204" pitchFamily="34" charset="0"/>
              <a:buChar char="•"/>
            </a:pPr>
            <a:r>
              <a:rPr lang="en-GB" err="1"/>
              <a:t>Meilleure</a:t>
            </a:r>
            <a:r>
              <a:rPr lang="en-GB"/>
              <a:t> </a:t>
            </a:r>
            <a:r>
              <a:rPr lang="en-GB" err="1"/>
              <a:t>qualité</a:t>
            </a:r>
            <a:r>
              <a:rPr lang="fr-FR"/>
              <a:t>B</a:t>
            </a:r>
            <a:r>
              <a:rPr lang="en-GB" err="1"/>
              <a:t>usiness</a:t>
            </a:r>
            <a:endParaRPr lang="en-GB"/>
          </a:p>
          <a:p>
            <a:endParaRPr lang="fr-FR"/>
          </a:p>
          <a:p>
            <a:pPr marL="171450" indent="-171450">
              <a:buFont typeface="Arial" panose="020B0604020202020204" pitchFamily="34" charset="0"/>
              <a:buChar char="•"/>
            </a:pPr>
            <a:r>
              <a:rPr lang="en-GB"/>
              <a:t>Analysts</a:t>
            </a:r>
          </a:p>
          <a:p>
            <a:pPr marL="628650" lvl="1" indent="-171450">
              <a:buFont typeface="Arial" panose="020B0604020202020204" pitchFamily="34" charset="0"/>
              <a:buChar char="•"/>
            </a:pPr>
            <a:r>
              <a:rPr lang="en-GB" err="1"/>
              <a:t>Répond</a:t>
            </a:r>
            <a:r>
              <a:rPr lang="en-GB"/>
              <a:t> à des questions</a:t>
            </a:r>
          </a:p>
          <a:p>
            <a:pPr marL="628650" lvl="1" indent="-171450">
              <a:buFont typeface="Arial" panose="020B0604020202020204" pitchFamily="34" charset="0"/>
              <a:buChar char="•"/>
            </a:pPr>
            <a:r>
              <a:rPr lang="en-GB"/>
              <a:t>Vision </a:t>
            </a:r>
            <a:r>
              <a:rPr lang="en-GB" err="1"/>
              <a:t>centralisée</a:t>
            </a:r>
            <a:r>
              <a:rPr lang="en-GB"/>
              <a:t> entre les </a:t>
            </a:r>
            <a:r>
              <a:rPr lang="en-GB" err="1"/>
              <a:t>équipes</a:t>
            </a:r>
            <a:r>
              <a:rPr lang="en-GB"/>
              <a:t> (memes </a:t>
            </a:r>
            <a:r>
              <a:rPr lang="en-GB" err="1"/>
              <a:t>chiffres</a:t>
            </a:r>
            <a:r>
              <a:rPr lang="en-GB"/>
              <a:t>, </a:t>
            </a:r>
            <a:r>
              <a:rPr lang="en-GB" err="1"/>
              <a:t>kpi</a:t>
            </a:r>
            <a:r>
              <a:rPr lang="en-GB"/>
              <a:t>, report)</a:t>
            </a:r>
          </a:p>
          <a:p>
            <a:pPr marL="628650" lvl="1" indent="-171450">
              <a:buFont typeface="Arial" panose="020B0604020202020204" pitchFamily="34" charset="0"/>
              <a:buChar char="•"/>
            </a:pPr>
            <a:r>
              <a:rPr lang="en-GB"/>
              <a:t>Data team neuter</a:t>
            </a:r>
          </a:p>
          <a:p>
            <a:pPr marL="171450" lvl="0" indent="-171450">
              <a:buFont typeface="Arial" panose="020B0604020202020204" pitchFamily="34" charset="0"/>
              <a:buChar char="•"/>
            </a:pPr>
            <a:r>
              <a:rPr lang="en-GB"/>
              <a:t>Business</a:t>
            </a:r>
          </a:p>
          <a:p>
            <a:pPr marL="628650" lvl="1" indent="-171450">
              <a:buFont typeface="Arial" panose="020B0604020202020204" pitchFamily="34" charset="0"/>
              <a:buChar char="•"/>
            </a:pPr>
            <a:r>
              <a:rPr lang="en-GB"/>
              <a:t>Plus de temps perdu à faire des analyses</a:t>
            </a:r>
          </a:p>
          <a:p>
            <a:pPr marL="628650" lvl="1" indent="-171450">
              <a:buFont typeface="Arial" panose="020B0604020202020204" pitchFamily="34" charset="0"/>
              <a:buChar char="•"/>
            </a:pPr>
            <a:r>
              <a:rPr lang="en-GB"/>
              <a:t>A le temps </a:t>
            </a:r>
            <a:r>
              <a:rPr lang="en-GB" err="1"/>
              <a:t>d’avoir</a:t>
            </a:r>
            <a:r>
              <a:rPr lang="en-GB"/>
              <a:t> de Nouvelles </a:t>
            </a:r>
            <a:r>
              <a:rPr lang="en-GB" err="1"/>
              <a:t>idées</a:t>
            </a:r>
            <a:endParaRPr lang="en-GB"/>
          </a:p>
          <a:p>
            <a:endParaRPr lang="fr-FR"/>
          </a:p>
          <a:p>
            <a:r>
              <a:rPr lang="fr-FR"/>
              <a:t>Segmentation: Envie de tout avoir dedans, mais envie de tout comprendre. Concessions des deux cotés pour créer le dialogue et mettre en avant là où les descriptifs et croisements simples ne suffisent plus. Pb de plus c’est simple, plus ça a l’air simple, « moins ils ont confiance »</a:t>
            </a:r>
            <a:br>
              <a:rPr lang="fr-FR"/>
            </a:br>
            <a:r>
              <a:rPr lang="fr-FR"/>
              <a:t>Cadrage compliqué pour les premières, Travail collaboratif, on a besoin d’apprendre de leurs usages et du métier pour proposer des solutions pertinentes sans s’égarer dans des modèles complexes qui seront à coté de la plaque</a:t>
            </a:r>
          </a:p>
          <a:p>
            <a:r>
              <a:rPr lang="fr-FR"/>
              <a:t>Le business doit nous faire confiance et ne plus être le seul décideur</a:t>
            </a:r>
          </a:p>
          <a:p>
            <a:r>
              <a:rPr lang="fr-FR"/>
              <a:t>Modèle de </a:t>
            </a:r>
            <a:r>
              <a:rPr lang="fr-FR" err="1"/>
              <a:t>churn</a:t>
            </a:r>
            <a:r>
              <a:rPr lang="fr-FR"/>
              <a:t> « simplifié ». Accompagner le déploiement opérationnel de modèles plus complexes</a:t>
            </a:r>
          </a:p>
          <a:p>
            <a:r>
              <a:rPr lang="fr-FR"/>
              <a:t>Premières segmentations, modélisations prédictives en cours, outils de simulation (ils jouent et ont la sensation de trouver)</a:t>
            </a:r>
          </a:p>
          <a:p>
            <a:r>
              <a:rPr lang="fr-FR"/>
              <a:t>Tout ça pour passer d’un </a:t>
            </a:r>
            <a:r>
              <a:rPr lang="fr-FR" err="1"/>
              <a:t>dashboard</a:t>
            </a:r>
            <a:r>
              <a:rPr lang="fr-FR"/>
              <a:t> de monitoring, à un modèle de ML</a:t>
            </a:r>
          </a:p>
          <a:p>
            <a:endParaRPr lang="en-GB"/>
          </a:p>
        </p:txBody>
      </p:sp>
      <p:sp>
        <p:nvSpPr>
          <p:cNvPr id="4" name="Espace réservé du numéro de diapositive 3"/>
          <p:cNvSpPr>
            <a:spLocks noGrp="1"/>
          </p:cNvSpPr>
          <p:nvPr>
            <p:ph type="sldNum" sz="quarter" idx="5"/>
          </p:nvPr>
        </p:nvSpPr>
        <p:spPr/>
        <p:txBody>
          <a:bodyPr/>
          <a:lstStyle/>
          <a:p>
            <a:fld id="{3F6F5857-B73D-5A40-AEE6-F5745F01A6EF}" type="slidenum">
              <a:rPr lang="en-GB" smtClean="0"/>
              <a:t>11</a:t>
            </a:fld>
            <a:endParaRPr lang="en-GB"/>
          </a:p>
        </p:txBody>
      </p:sp>
    </p:spTree>
    <p:extLst>
      <p:ext uri="{BB962C8B-B14F-4D97-AF65-F5344CB8AC3E}">
        <p14:creationId xmlns:p14="http://schemas.microsoft.com/office/powerpoint/2010/main" val="2774542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B</a:t>
            </a:r>
            <a:endParaRPr lang="en-GB"/>
          </a:p>
        </p:txBody>
      </p:sp>
      <p:sp>
        <p:nvSpPr>
          <p:cNvPr id="4" name="Espace réservé du numéro de diapositive 3"/>
          <p:cNvSpPr>
            <a:spLocks noGrp="1"/>
          </p:cNvSpPr>
          <p:nvPr>
            <p:ph type="sldNum" sz="quarter" idx="5"/>
          </p:nvPr>
        </p:nvSpPr>
        <p:spPr/>
        <p:txBody>
          <a:bodyPr/>
          <a:lstStyle/>
          <a:p>
            <a:fld id="{3F6F5857-B73D-5A40-AEE6-F5745F01A6EF}" type="slidenum">
              <a:rPr lang="en-GB" smtClean="0"/>
              <a:t>12</a:t>
            </a:fld>
            <a:endParaRPr lang="en-GB"/>
          </a:p>
        </p:txBody>
      </p:sp>
    </p:spTree>
    <p:extLst>
      <p:ext uri="{BB962C8B-B14F-4D97-AF65-F5344CB8AC3E}">
        <p14:creationId xmlns:p14="http://schemas.microsoft.com/office/powerpoint/2010/main" val="3622194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a:t>
            </a:r>
          </a:p>
          <a:p>
            <a:r>
              <a:rPr lang="fr-FR"/>
              <a:t>Plein de chiffres</a:t>
            </a:r>
          </a:p>
          <a:p>
            <a:r>
              <a:rPr lang="fr-FR"/>
              <a:t>Potentiel data </a:t>
            </a:r>
            <a:r>
              <a:rPr lang="fr-FR" err="1"/>
              <a:t>partouuuuut</a:t>
            </a:r>
            <a:endParaRPr lang="fr-FR"/>
          </a:p>
          <a:p>
            <a:pPr lvl="1"/>
            <a:r>
              <a:rPr lang="fr-FR"/>
              <a:t>Produit</a:t>
            </a:r>
          </a:p>
          <a:p>
            <a:pPr lvl="1"/>
            <a:r>
              <a:rPr lang="fr-FR"/>
              <a:t>Marketing acquisition</a:t>
            </a:r>
            <a:endParaRPr lang="en-GB"/>
          </a:p>
          <a:p>
            <a:pPr lvl="1"/>
            <a:r>
              <a:rPr lang="fr-FR"/>
              <a:t>Bonus</a:t>
            </a:r>
          </a:p>
          <a:p>
            <a:pPr lvl="1"/>
            <a:r>
              <a:rPr lang="fr-FR"/>
              <a:t>Trading</a:t>
            </a:r>
          </a:p>
          <a:p>
            <a:r>
              <a:rPr lang="fr-FR"/>
              <a:t>Contraintes: Spécificité du métier</a:t>
            </a:r>
          </a:p>
          <a:p>
            <a:pPr lvl="1"/>
            <a:r>
              <a:rPr lang="fr-FR"/>
              <a:t>Saisonnalité résultat sportifs</a:t>
            </a:r>
          </a:p>
          <a:p>
            <a:pPr lvl="1"/>
            <a:r>
              <a:rPr lang="fr-FR"/>
              <a:t>Régulations</a:t>
            </a:r>
          </a:p>
          <a:p>
            <a:pPr lvl="1"/>
            <a:r>
              <a:rPr lang="fr-FR"/>
              <a:t>Casino poker turf sport</a:t>
            </a:r>
            <a:endParaRPr lang="en-GB"/>
          </a:p>
        </p:txBody>
      </p:sp>
      <p:sp>
        <p:nvSpPr>
          <p:cNvPr id="4" name="Espace réservé du numéro de diapositive 3"/>
          <p:cNvSpPr>
            <a:spLocks noGrp="1"/>
          </p:cNvSpPr>
          <p:nvPr>
            <p:ph type="sldNum" sz="quarter" idx="5"/>
          </p:nvPr>
        </p:nvSpPr>
        <p:spPr/>
        <p:txBody>
          <a:bodyPr/>
          <a:lstStyle/>
          <a:p>
            <a:fld id="{3F6F5857-B73D-5A40-AEE6-F5745F01A6EF}" type="slidenum">
              <a:rPr lang="en-GB" smtClean="0"/>
              <a:t>3</a:t>
            </a:fld>
            <a:endParaRPr lang="en-GB"/>
          </a:p>
        </p:txBody>
      </p:sp>
    </p:spTree>
    <p:extLst>
      <p:ext uri="{BB962C8B-B14F-4D97-AF65-F5344CB8AC3E}">
        <p14:creationId xmlns:p14="http://schemas.microsoft.com/office/powerpoint/2010/main" val="2572248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Outils</a:t>
            </a:r>
          </a:p>
          <a:p>
            <a:pPr marL="171450" indent="-171450">
              <a:buFont typeface="Arial" panose="020B0604020202020204" pitchFamily="34" charset="0"/>
              <a:buChar char="•"/>
            </a:pPr>
            <a:r>
              <a:rPr lang="fr-FR"/>
              <a:t>Pour l’acquisition</a:t>
            </a:r>
          </a:p>
          <a:p>
            <a:pPr marL="171450" indent="-171450">
              <a:buFont typeface="Arial" panose="020B0604020202020204" pitchFamily="34" charset="0"/>
              <a:buChar char="•"/>
            </a:pPr>
            <a:r>
              <a:rPr lang="fr-FR"/>
              <a:t>Pour le CRM</a:t>
            </a:r>
          </a:p>
          <a:p>
            <a:pPr marL="171450" indent="-171450">
              <a:buFont typeface="Arial" panose="020B0604020202020204" pitchFamily="34" charset="0"/>
              <a:buChar char="•"/>
            </a:pPr>
            <a:r>
              <a:rPr lang="fr-FR"/>
              <a:t>trading</a:t>
            </a:r>
          </a:p>
          <a:p>
            <a:pPr marL="0" indent="0">
              <a:buFont typeface="Arial" panose="020B0604020202020204" pitchFamily="34" charset="0"/>
              <a:buNone/>
            </a:pPr>
            <a:r>
              <a:rPr lang="fr-FR"/>
              <a:t>Sources</a:t>
            </a:r>
          </a:p>
          <a:p>
            <a:pPr marL="171450" indent="-171450">
              <a:buFont typeface="Arial" panose="020B0604020202020204" pitchFamily="34" charset="0"/>
              <a:buChar char="•"/>
            </a:pPr>
            <a:r>
              <a:rPr lang="fr-FR"/>
              <a:t>Providers / outils</a:t>
            </a:r>
          </a:p>
          <a:p>
            <a:pPr marL="171450" indent="-171450">
              <a:buFont typeface="Arial" panose="020B0604020202020204" pitchFamily="34" charset="0"/>
              <a:buChar char="•"/>
            </a:pPr>
            <a:r>
              <a:rPr lang="fr-FR"/>
              <a:t>trading</a:t>
            </a:r>
          </a:p>
          <a:p>
            <a:pPr marL="171450" indent="-171450">
              <a:buFont typeface="Arial" panose="020B0604020202020204" pitchFamily="34" charset="0"/>
              <a:buChar char="•"/>
            </a:pPr>
            <a:r>
              <a:rPr lang="fr-FR"/>
              <a:t>Plateformes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t>IT Destinataires internes et externes, </a:t>
            </a:r>
          </a:p>
          <a:p>
            <a:r>
              <a:rPr lang="fr-FR"/>
              <a:t>IT pour coordonner le tout</a:t>
            </a:r>
          </a:p>
        </p:txBody>
      </p:sp>
      <p:sp>
        <p:nvSpPr>
          <p:cNvPr id="4" name="Espace réservé du numéro de diapositive 3"/>
          <p:cNvSpPr>
            <a:spLocks noGrp="1"/>
          </p:cNvSpPr>
          <p:nvPr>
            <p:ph type="sldNum" sz="quarter" idx="5"/>
          </p:nvPr>
        </p:nvSpPr>
        <p:spPr/>
        <p:txBody>
          <a:bodyPr/>
          <a:lstStyle/>
          <a:p>
            <a:fld id="{3F6F5857-B73D-5A40-AEE6-F5745F01A6EF}" type="slidenum">
              <a:rPr lang="en-GB" smtClean="0"/>
              <a:t>4</a:t>
            </a:fld>
            <a:endParaRPr lang="en-GB"/>
          </a:p>
        </p:txBody>
      </p:sp>
    </p:spTree>
    <p:extLst>
      <p:ext uri="{BB962C8B-B14F-4D97-AF65-F5344CB8AC3E}">
        <p14:creationId xmlns:p14="http://schemas.microsoft.com/office/powerpoint/2010/main" val="3541516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err="1"/>
              <a:t>Chaque</a:t>
            </a:r>
            <a:r>
              <a:rPr lang="en-GB"/>
              <a:t> </a:t>
            </a:r>
            <a:r>
              <a:rPr lang="en-GB" err="1"/>
              <a:t>équipe</a:t>
            </a:r>
            <a:r>
              <a:rPr lang="en-GB"/>
              <a:t> a </a:t>
            </a:r>
            <a:r>
              <a:rPr lang="en-GB" err="1"/>
              <a:t>ses</a:t>
            </a:r>
            <a:r>
              <a:rPr lang="en-GB"/>
              <a:t> reports</a:t>
            </a:r>
          </a:p>
          <a:p>
            <a:endParaRPr lang="en-GB"/>
          </a:p>
          <a:p>
            <a:pPr marL="171450" indent="-171450">
              <a:buFont typeface="Arial" panose="020B0604020202020204" pitchFamily="34" charset="0"/>
              <a:buChar char="•"/>
            </a:pPr>
            <a:r>
              <a:rPr lang="en-GB"/>
              <a:t>BI</a:t>
            </a:r>
          </a:p>
          <a:p>
            <a:pPr marL="628650" lvl="1" indent="-171450">
              <a:buFont typeface="Arial" panose="020B0604020202020204" pitchFamily="34" charset="0"/>
              <a:buChar char="•"/>
            </a:pPr>
            <a:r>
              <a:rPr lang="en-GB" err="1"/>
              <a:t>Fournisseur</a:t>
            </a:r>
            <a:r>
              <a:rPr lang="en-GB"/>
              <a:t> </a:t>
            </a:r>
            <a:r>
              <a:rPr lang="en-GB" err="1"/>
              <a:t>officiel</a:t>
            </a:r>
            <a:r>
              <a:rPr lang="en-GB"/>
              <a:t> de data à tout le monde</a:t>
            </a:r>
          </a:p>
          <a:p>
            <a:pPr marL="628650" lvl="1" indent="-171450">
              <a:buFont typeface="Arial" panose="020B0604020202020204" pitchFamily="34" charset="0"/>
              <a:buChar char="•"/>
            </a:pPr>
            <a:r>
              <a:rPr lang="en-GB"/>
              <a:t>Pas le temps </a:t>
            </a:r>
            <a:r>
              <a:rPr lang="en-GB" err="1"/>
              <a:t>d’analyser</a:t>
            </a:r>
            <a:endParaRPr lang="en-GB"/>
          </a:p>
          <a:p>
            <a:pPr marL="171450" lvl="0" indent="-171450">
              <a:buFont typeface="Arial" panose="020B0604020202020204" pitchFamily="34" charset="0"/>
              <a:buChar char="•"/>
            </a:pPr>
            <a:r>
              <a:rPr lang="fr-FR"/>
              <a:t>B</a:t>
            </a:r>
            <a:r>
              <a:rPr lang="en-GB" err="1"/>
              <a:t>usiness</a:t>
            </a:r>
            <a:endParaRPr lang="en-GB"/>
          </a:p>
          <a:p>
            <a:pPr marL="628650" lvl="1" indent="-171450">
              <a:buFont typeface="Arial" panose="020B0604020202020204" pitchFamily="34" charset="0"/>
              <a:buChar char="•"/>
            </a:pPr>
            <a:r>
              <a:rPr lang="en-GB" err="1"/>
              <a:t>Chacun</a:t>
            </a:r>
            <a:r>
              <a:rPr lang="en-GB"/>
              <a:t> </a:t>
            </a:r>
            <a:r>
              <a:rPr lang="en-GB" err="1"/>
              <a:t>produit</a:t>
            </a:r>
            <a:r>
              <a:rPr lang="en-GB"/>
              <a:t> </a:t>
            </a:r>
            <a:r>
              <a:rPr lang="en-GB" err="1"/>
              <a:t>ses</a:t>
            </a:r>
            <a:r>
              <a:rPr lang="en-GB"/>
              <a:t> reports</a:t>
            </a:r>
          </a:p>
          <a:p>
            <a:pPr marL="628650" lvl="1" indent="-171450">
              <a:buFont typeface="Arial" panose="020B0604020202020204" pitchFamily="34" charset="0"/>
              <a:buChar char="•"/>
            </a:pPr>
            <a:r>
              <a:rPr lang="en-GB" err="1"/>
              <a:t>Chaque</a:t>
            </a:r>
            <a:r>
              <a:rPr lang="en-GB"/>
              <a:t> </a:t>
            </a:r>
            <a:r>
              <a:rPr lang="en-GB" err="1"/>
              <a:t>besoin</a:t>
            </a:r>
            <a:r>
              <a:rPr lang="en-GB"/>
              <a:t> a </a:t>
            </a:r>
            <a:r>
              <a:rPr lang="en-GB" err="1"/>
              <a:t>une</a:t>
            </a:r>
            <a:r>
              <a:rPr lang="en-GB"/>
              <a:t> analyse</a:t>
            </a:r>
          </a:p>
          <a:p>
            <a:pPr marL="628650" lvl="1" indent="-171450">
              <a:buFont typeface="Arial" panose="020B0604020202020204" pitchFamily="34" charset="0"/>
              <a:buChar char="•"/>
            </a:pPr>
            <a:r>
              <a:rPr lang="en-GB" err="1"/>
              <a:t>Chacun</a:t>
            </a:r>
            <a:r>
              <a:rPr lang="en-GB"/>
              <a:t> </a:t>
            </a:r>
            <a:r>
              <a:rPr lang="en-GB" err="1"/>
              <a:t>montre</a:t>
            </a:r>
            <a:r>
              <a:rPr lang="en-GB"/>
              <a:t> les </a:t>
            </a:r>
            <a:r>
              <a:rPr lang="en-GB" err="1"/>
              <a:t>chiffres</a:t>
            </a:r>
            <a:r>
              <a:rPr lang="en-GB"/>
              <a:t> qui </a:t>
            </a:r>
            <a:r>
              <a:rPr lang="en-GB" err="1"/>
              <a:t>lui</a:t>
            </a:r>
            <a:r>
              <a:rPr lang="en-GB"/>
              <a:t> </a:t>
            </a:r>
            <a:r>
              <a:rPr lang="en-GB" err="1"/>
              <a:t>plaisent</a:t>
            </a:r>
            <a:r>
              <a:rPr lang="en-GB"/>
              <a:t>, qui </a:t>
            </a:r>
            <a:r>
              <a:rPr lang="en-GB" err="1"/>
              <a:t>justifient</a:t>
            </a:r>
            <a:r>
              <a:rPr lang="en-GB"/>
              <a:t> </a:t>
            </a:r>
            <a:r>
              <a:rPr lang="en-GB" err="1"/>
              <a:t>ses</a:t>
            </a:r>
            <a:r>
              <a:rPr lang="en-GB"/>
              <a:t> </a:t>
            </a:r>
            <a:r>
              <a:rPr lang="en-GB" err="1"/>
              <a:t>idées</a:t>
            </a:r>
            <a:endParaRPr lang="en-GB"/>
          </a:p>
        </p:txBody>
      </p:sp>
      <p:sp>
        <p:nvSpPr>
          <p:cNvPr id="4" name="Espace réservé du numéro de diapositive 3"/>
          <p:cNvSpPr>
            <a:spLocks noGrp="1"/>
          </p:cNvSpPr>
          <p:nvPr>
            <p:ph type="sldNum" sz="quarter" idx="5"/>
          </p:nvPr>
        </p:nvSpPr>
        <p:spPr/>
        <p:txBody>
          <a:bodyPr/>
          <a:lstStyle/>
          <a:p>
            <a:fld id="{3F6F5857-B73D-5A40-AEE6-F5745F01A6EF}" type="slidenum">
              <a:rPr lang="en-GB" smtClean="0"/>
              <a:t>5</a:t>
            </a:fld>
            <a:endParaRPr lang="en-GB"/>
          </a:p>
        </p:txBody>
      </p:sp>
    </p:spTree>
    <p:extLst>
      <p:ext uri="{BB962C8B-B14F-4D97-AF65-F5344CB8AC3E}">
        <p14:creationId xmlns:p14="http://schemas.microsoft.com/office/powerpoint/2010/main" val="3122799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a:t>
            </a:r>
          </a:p>
          <a:p>
            <a:r>
              <a:rPr lang="en-GB" err="1"/>
              <a:t>Chacun</a:t>
            </a:r>
            <a:r>
              <a:rPr lang="en-GB"/>
              <a:t> </a:t>
            </a:r>
            <a:r>
              <a:rPr lang="en-GB" err="1"/>
              <a:t>ses</a:t>
            </a:r>
            <a:r>
              <a:rPr lang="en-GB"/>
              <a:t> </a:t>
            </a:r>
            <a:r>
              <a:rPr lang="en-GB" err="1"/>
              <a:t>définitions</a:t>
            </a:r>
            <a:endParaRPr lang="en-GB" err="1">
              <a:cs typeface="Calibri"/>
            </a:endParaRPr>
          </a:p>
          <a:p>
            <a:r>
              <a:rPr lang="en-GB" err="1">
                <a:cs typeface="Calibri"/>
              </a:rPr>
              <a:t>Chacun</a:t>
            </a:r>
            <a:r>
              <a:rPr lang="en-GB">
                <a:cs typeface="Calibri"/>
              </a:rPr>
              <a:t> </a:t>
            </a:r>
            <a:r>
              <a:rPr lang="en-GB" err="1">
                <a:cs typeface="Calibri"/>
              </a:rPr>
              <a:t>ses</a:t>
            </a:r>
            <a:r>
              <a:rPr lang="en-GB">
                <a:cs typeface="Calibri"/>
              </a:rPr>
              <a:t> rapports</a:t>
            </a:r>
            <a:endParaRPr lang="en-GB"/>
          </a:p>
          <a:p>
            <a:r>
              <a:rPr lang="en-GB">
                <a:cs typeface="Calibri"/>
              </a:rPr>
              <a:t>Pas de partage possible</a:t>
            </a:r>
            <a:endParaRPr lang="en-GB"/>
          </a:p>
          <a:p>
            <a:r>
              <a:rPr lang="en-GB">
                <a:cs typeface="Calibri"/>
              </a:rPr>
              <a:t>Sensation de pilotage </a:t>
            </a:r>
            <a:r>
              <a:rPr lang="en-GB" err="1">
                <a:cs typeface="Calibri"/>
              </a:rPr>
              <a:t>mais</a:t>
            </a:r>
            <a:r>
              <a:rPr lang="en-GB">
                <a:cs typeface="Calibri"/>
              </a:rPr>
              <a:t> pas de pilotage "global", </a:t>
            </a:r>
            <a:r>
              <a:rPr lang="en-GB" err="1">
                <a:cs typeface="Calibri"/>
              </a:rPr>
              <a:t>exemple</a:t>
            </a:r>
            <a:r>
              <a:rPr lang="en-GB">
                <a:cs typeface="Calibri"/>
              </a:rPr>
              <a:t> de </a:t>
            </a:r>
            <a:r>
              <a:rPr lang="en-GB" err="1">
                <a:cs typeface="Calibri"/>
              </a:rPr>
              <a:t>l'acquisition</a:t>
            </a:r>
            <a:r>
              <a:rPr lang="en-GB">
                <a:cs typeface="Calibri"/>
              </a:rPr>
              <a:t>, </a:t>
            </a:r>
            <a:r>
              <a:rPr lang="en-GB" err="1">
                <a:cs typeface="Calibri"/>
              </a:rPr>
              <a:t>chacun</a:t>
            </a:r>
            <a:r>
              <a:rPr lang="en-GB">
                <a:cs typeface="Calibri"/>
              </a:rPr>
              <a:t> </a:t>
            </a:r>
            <a:r>
              <a:rPr lang="en-GB" err="1">
                <a:cs typeface="Calibri"/>
              </a:rPr>
              <a:t>pilote</a:t>
            </a:r>
            <a:r>
              <a:rPr lang="en-GB">
                <a:cs typeface="Calibri"/>
              </a:rPr>
              <a:t> son </a:t>
            </a:r>
            <a:r>
              <a:rPr lang="en-GB" err="1">
                <a:cs typeface="Calibri"/>
              </a:rPr>
              <a:t>actiivté</a:t>
            </a:r>
            <a:r>
              <a:rPr lang="en-GB">
                <a:cs typeface="Calibri"/>
              </a:rPr>
              <a:t> </a:t>
            </a:r>
            <a:r>
              <a:rPr lang="en-GB" err="1">
                <a:cs typeface="Calibri"/>
              </a:rPr>
              <a:t>mais</a:t>
            </a:r>
            <a:r>
              <a:rPr lang="en-GB">
                <a:cs typeface="Calibri"/>
              </a:rPr>
              <a:t> </a:t>
            </a:r>
            <a:r>
              <a:rPr lang="en-GB" err="1">
                <a:cs typeface="Calibri"/>
              </a:rPr>
              <a:t>personne</a:t>
            </a:r>
            <a:r>
              <a:rPr lang="en-GB">
                <a:cs typeface="Calibri"/>
              </a:rPr>
              <a:t> ne </a:t>
            </a:r>
            <a:r>
              <a:rPr lang="en-GB" err="1">
                <a:cs typeface="Calibri"/>
              </a:rPr>
              <a:t>pilote</a:t>
            </a:r>
            <a:r>
              <a:rPr lang="en-GB">
                <a:cs typeface="Calibri"/>
              </a:rPr>
              <a:t> </a:t>
            </a:r>
            <a:r>
              <a:rPr lang="en-GB" err="1">
                <a:cs typeface="Calibri"/>
              </a:rPr>
              <a:t>l'activité</a:t>
            </a:r>
            <a:r>
              <a:rPr lang="en-GB">
                <a:cs typeface="Calibri"/>
              </a:rPr>
              <a:t> de </a:t>
            </a:r>
            <a:r>
              <a:rPr lang="en-GB" err="1">
                <a:cs typeface="Calibri"/>
              </a:rPr>
              <a:t>l'aquiz</a:t>
            </a:r>
            <a:endParaRPr lang="en-GB" err="1"/>
          </a:p>
          <a:p>
            <a:r>
              <a:rPr lang="en-GB" err="1"/>
              <a:t>Personne</a:t>
            </a:r>
            <a:r>
              <a:rPr lang="en-GB"/>
              <a:t> </a:t>
            </a:r>
            <a:r>
              <a:rPr lang="en-GB" err="1"/>
              <a:t>n’a</a:t>
            </a:r>
            <a:r>
              <a:rPr lang="en-GB"/>
              <a:t> de vision Générale du business à part la finance ! </a:t>
            </a:r>
            <a:r>
              <a:rPr lang="en-GB" err="1"/>
              <a:t>Seule</a:t>
            </a:r>
            <a:r>
              <a:rPr lang="en-GB"/>
              <a:t> reference </a:t>
            </a:r>
          </a:p>
          <a:p>
            <a:endParaRPr lang="en-GB"/>
          </a:p>
        </p:txBody>
      </p:sp>
      <p:sp>
        <p:nvSpPr>
          <p:cNvPr id="4" name="Espace réservé du numéro de diapositive 3"/>
          <p:cNvSpPr>
            <a:spLocks noGrp="1"/>
          </p:cNvSpPr>
          <p:nvPr>
            <p:ph type="sldNum" sz="quarter" idx="5"/>
          </p:nvPr>
        </p:nvSpPr>
        <p:spPr/>
        <p:txBody>
          <a:bodyPr/>
          <a:lstStyle/>
          <a:p>
            <a:fld id="{3F6F5857-B73D-5A40-AEE6-F5745F01A6EF}" type="slidenum">
              <a:rPr lang="en-GB" smtClean="0"/>
              <a:t>6</a:t>
            </a:fld>
            <a:endParaRPr lang="en-GB"/>
          </a:p>
        </p:txBody>
      </p:sp>
    </p:spTree>
    <p:extLst>
      <p:ext uri="{BB962C8B-B14F-4D97-AF65-F5344CB8AC3E}">
        <p14:creationId xmlns:p14="http://schemas.microsoft.com/office/powerpoint/2010/main" val="1471513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 chance (!) Betclic a </a:t>
            </a:r>
            <a:r>
              <a:rPr lang="en-GB" dirty="0" err="1"/>
              <a:t>connu</a:t>
            </a:r>
            <a:r>
              <a:rPr lang="en-GB" dirty="0"/>
              <a:t> </a:t>
            </a:r>
            <a:r>
              <a:rPr lang="en-GB" dirty="0" err="1"/>
              <a:t>sa</a:t>
            </a:r>
            <a:r>
              <a:rPr lang="en-GB" dirty="0"/>
              <a:t> </a:t>
            </a:r>
            <a:r>
              <a:rPr lang="en-GB" dirty="0" err="1"/>
              <a:t>pire</a:t>
            </a:r>
            <a:r>
              <a:rPr lang="en-GB" dirty="0"/>
              <a:t> </a:t>
            </a:r>
            <a:r>
              <a:rPr lang="en-GB" dirty="0" err="1"/>
              <a:t>journée</a:t>
            </a:r>
            <a:r>
              <a:rPr lang="en-GB" dirty="0"/>
              <a:t> </a:t>
            </a:r>
            <a:r>
              <a:rPr lang="en-GB" dirty="0" err="1"/>
              <a:t>quelques</a:t>
            </a:r>
            <a:r>
              <a:rPr lang="en-GB" dirty="0"/>
              <a:t> </a:t>
            </a:r>
            <a:r>
              <a:rPr lang="en-GB" dirty="0" err="1"/>
              <a:t>jours</a:t>
            </a:r>
            <a:r>
              <a:rPr lang="en-GB" dirty="0"/>
              <a:t> après la </a:t>
            </a:r>
            <a:r>
              <a:rPr lang="en-GB" dirty="0" err="1"/>
              <a:t>création</a:t>
            </a:r>
            <a:r>
              <a:rPr lang="en-GB" dirty="0"/>
              <a:t> de la Direction Data.</a:t>
            </a:r>
            <a:br>
              <a:rPr lang="en-GB" dirty="0">
                <a:cs typeface="Calibri"/>
              </a:rPr>
            </a:br>
            <a:r>
              <a:rPr lang="en-GB" dirty="0">
                <a:cs typeface="Calibri"/>
              </a:rPr>
              <a:t>==&gt; Analyse comparative du </a:t>
            </a:r>
            <a:r>
              <a:rPr lang="en-GB" dirty="0" err="1">
                <a:cs typeface="Calibri"/>
              </a:rPr>
              <a:t>comportement</a:t>
            </a:r>
            <a:r>
              <a:rPr lang="en-GB" dirty="0">
                <a:cs typeface="Calibri"/>
              </a:rPr>
              <a:t> de </a:t>
            </a:r>
            <a:r>
              <a:rPr lang="en-GB" dirty="0" err="1">
                <a:cs typeface="Calibri"/>
              </a:rPr>
              <a:t>nos</a:t>
            </a:r>
            <a:r>
              <a:rPr lang="en-GB" dirty="0">
                <a:cs typeface="Calibri"/>
              </a:rPr>
              <a:t> </a:t>
            </a:r>
            <a:r>
              <a:rPr lang="en-GB" dirty="0" err="1">
                <a:cs typeface="Calibri"/>
              </a:rPr>
              <a:t>joueurs</a:t>
            </a:r>
            <a:r>
              <a:rPr lang="en-GB" dirty="0">
                <a:cs typeface="Calibri"/>
              </a:rPr>
              <a:t> et de </a:t>
            </a:r>
            <a:r>
              <a:rPr lang="en-GB" dirty="0" err="1">
                <a:cs typeface="Calibri"/>
              </a:rPr>
              <a:t>l'évolution</a:t>
            </a:r>
            <a:r>
              <a:rPr lang="en-GB" dirty="0">
                <a:cs typeface="Calibri"/>
              </a:rPr>
              <a:t> des cotes de Betclic et de la concurrence</a:t>
            </a:r>
            <a:br>
              <a:rPr lang="en-GB" dirty="0">
                <a:cs typeface="Calibri"/>
              </a:rPr>
            </a:br>
            <a:br>
              <a:rPr lang="en-GB" dirty="0">
                <a:cs typeface="Calibri"/>
              </a:rPr>
            </a:br>
            <a:r>
              <a:rPr lang="en-GB" dirty="0">
                <a:cs typeface="Calibri"/>
              </a:rPr>
              <a:t>On </a:t>
            </a:r>
            <a:r>
              <a:rPr lang="en-GB" dirty="0" err="1">
                <a:cs typeface="Calibri"/>
              </a:rPr>
              <a:t>aurait</a:t>
            </a:r>
            <a:r>
              <a:rPr lang="en-GB" dirty="0">
                <a:cs typeface="Calibri"/>
              </a:rPr>
              <a:t> </a:t>
            </a:r>
            <a:r>
              <a:rPr lang="en-GB" dirty="0" err="1">
                <a:cs typeface="Calibri"/>
              </a:rPr>
              <a:t>pu</a:t>
            </a:r>
            <a:r>
              <a:rPr lang="en-GB" dirty="0">
                <a:cs typeface="Calibri"/>
              </a:rPr>
              <a:t> </a:t>
            </a:r>
            <a:r>
              <a:rPr lang="en-GB" dirty="0" err="1">
                <a:cs typeface="Calibri"/>
              </a:rPr>
              <a:t>perdre</a:t>
            </a:r>
            <a:r>
              <a:rPr lang="en-GB" dirty="0">
                <a:cs typeface="Calibri"/>
              </a:rPr>
              <a:t> beaucoup </a:t>
            </a:r>
            <a:r>
              <a:rPr lang="en-GB" dirty="0" err="1">
                <a:cs typeface="Calibri"/>
              </a:rPr>
              <a:t>moins</a:t>
            </a:r>
            <a:r>
              <a:rPr lang="en-GB" dirty="0">
                <a:cs typeface="Calibri"/>
              </a:rPr>
              <a:t> </a:t>
            </a:r>
            <a:r>
              <a:rPr lang="en-GB" dirty="0" err="1">
                <a:cs typeface="Calibri"/>
              </a:rPr>
              <a:t>d'argent</a:t>
            </a:r>
            <a:r>
              <a:rPr lang="en-GB" dirty="0">
                <a:cs typeface="Calibri"/>
              </a:rPr>
              <a:t> </a:t>
            </a:r>
            <a:r>
              <a:rPr lang="en-GB" dirty="0" err="1">
                <a:cs typeface="Calibri"/>
              </a:rPr>
              <a:t>en</a:t>
            </a:r>
            <a:r>
              <a:rPr lang="en-GB" dirty="0">
                <a:cs typeface="Calibri"/>
              </a:rPr>
              <a:t> </a:t>
            </a:r>
            <a:r>
              <a:rPr lang="en-GB" dirty="0" err="1">
                <a:cs typeface="Calibri"/>
              </a:rPr>
              <a:t>réduisant</a:t>
            </a:r>
            <a:r>
              <a:rPr lang="en-GB" dirty="0">
                <a:cs typeface="Calibri"/>
              </a:rPr>
              <a:t> les cotes à des tranches </a:t>
            </a:r>
            <a:r>
              <a:rPr lang="en-GB" dirty="0" err="1">
                <a:cs typeface="Calibri"/>
              </a:rPr>
              <a:t>horaires</a:t>
            </a:r>
            <a:r>
              <a:rPr lang="en-GB" dirty="0">
                <a:cs typeface="Calibri"/>
              </a:rPr>
              <a:t> </a:t>
            </a:r>
            <a:r>
              <a:rPr lang="en-GB" dirty="0" err="1">
                <a:cs typeface="Calibri"/>
              </a:rPr>
              <a:t>données</a:t>
            </a:r>
            <a:br>
              <a:rPr lang="en-US" dirty="0"/>
            </a:br>
            <a:r>
              <a:rPr lang="en-GB" dirty="0">
                <a:cs typeface="Calibri"/>
              </a:rPr>
              <a:t>==&gt; Remise </a:t>
            </a:r>
            <a:r>
              <a:rPr lang="en-GB" dirty="0" err="1">
                <a:cs typeface="Calibri"/>
              </a:rPr>
              <a:t>en</a:t>
            </a:r>
            <a:r>
              <a:rPr lang="en-GB" dirty="0">
                <a:cs typeface="Calibri"/>
              </a:rPr>
              <a:t> question de la </a:t>
            </a:r>
            <a:r>
              <a:rPr lang="en-GB" dirty="0" err="1">
                <a:cs typeface="Calibri"/>
              </a:rPr>
              <a:t>façon</a:t>
            </a:r>
            <a:r>
              <a:rPr lang="en-GB" dirty="0">
                <a:cs typeface="Calibri"/>
              </a:rPr>
              <a:t> </a:t>
            </a:r>
            <a:r>
              <a:rPr lang="en-GB" dirty="0" err="1">
                <a:cs typeface="Calibri"/>
              </a:rPr>
              <a:t>dont</a:t>
            </a:r>
            <a:r>
              <a:rPr lang="en-GB" dirty="0">
                <a:cs typeface="Calibri"/>
              </a:rPr>
              <a:t> </a:t>
            </a:r>
            <a:r>
              <a:rPr lang="en-GB" dirty="0" err="1">
                <a:cs typeface="Calibri"/>
              </a:rPr>
              <a:t>sont</a:t>
            </a:r>
            <a:r>
              <a:rPr lang="en-GB" dirty="0">
                <a:cs typeface="Calibri"/>
              </a:rPr>
              <a:t> </a:t>
            </a:r>
            <a:r>
              <a:rPr lang="en-GB" dirty="0" err="1">
                <a:cs typeface="Calibri"/>
              </a:rPr>
              <a:t>gérées</a:t>
            </a:r>
            <a:r>
              <a:rPr lang="en-GB" dirty="0">
                <a:cs typeface="Calibri"/>
              </a:rPr>
              <a:t> les cotes</a:t>
            </a:r>
            <a:br>
              <a:rPr lang="en-GB" dirty="0">
                <a:cs typeface="Calibri"/>
              </a:rPr>
            </a:br>
            <a:br>
              <a:rPr lang="en-GB" dirty="0">
                <a:cs typeface="Calibri"/>
              </a:rPr>
            </a:br>
            <a:r>
              <a:rPr lang="en-GB" dirty="0" err="1">
                <a:cs typeface="Calibri"/>
              </a:rPr>
              <a:t>Mesure</a:t>
            </a:r>
            <a:r>
              <a:rPr lang="en-GB" dirty="0">
                <a:cs typeface="Calibri"/>
              </a:rPr>
              <a:t> </a:t>
            </a:r>
            <a:r>
              <a:rPr lang="en-GB" dirty="0" err="1">
                <a:cs typeface="Calibri"/>
              </a:rPr>
              <a:t>n'a</a:t>
            </a:r>
            <a:r>
              <a:rPr lang="en-GB" dirty="0">
                <a:cs typeface="Calibri"/>
              </a:rPr>
              <a:t> pas </a:t>
            </a:r>
            <a:r>
              <a:rPr lang="en-GB" dirty="0" err="1">
                <a:cs typeface="Calibri"/>
              </a:rPr>
              <a:t>été</a:t>
            </a:r>
            <a:r>
              <a:rPr lang="en-GB" dirty="0">
                <a:cs typeface="Calibri"/>
              </a:rPr>
              <a:t> facile à faire accepter, </a:t>
            </a:r>
            <a:r>
              <a:rPr lang="en-GB" dirty="0" err="1">
                <a:cs typeface="Calibri"/>
              </a:rPr>
              <a:t>plusieurs</a:t>
            </a:r>
            <a:r>
              <a:rPr lang="en-GB" dirty="0">
                <a:cs typeface="Calibri"/>
              </a:rPr>
              <a:t> </a:t>
            </a:r>
            <a:r>
              <a:rPr lang="en-GB" dirty="0" err="1">
                <a:cs typeface="Calibri"/>
              </a:rPr>
              <a:t>semaines</a:t>
            </a:r>
            <a:r>
              <a:rPr lang="en-GB" dirty="0">
                <a:cs typeface="Calibri"/>
              </a:rPr>
              <a:t> de </a:t>
            </a:r>
            <a:r>
              <a:rPr lang="en-GB" dirty="0" err="1">
                <a:cs typeface="Calibri"/>
              </a:rPr>
              <a:t>CoPil</a:t>
            </a:r>
            <a:r>
              <a:rPr lang="en-GB" dirty="0">
                <a:cs typeface="Calibri"/>
              </a:rPr>
              <a:t> </a:t>
            </a:r>
            <a:r>
              <a:rPr lang="en-GB" dirty="0" err="1">
                <a:cs typeface="Calibri"/>
              </a:rPr>
              <a:t>consacrées</a:t>
            </a:r>
            <a:r>
              <a:rPr lang="en-GB" dirty="0">
                <a:cs typeface="Calibri"/>
              </a:rPr>
              <a:t> à </a:t>
            </a:r>
            <a:r>
              <a:rPr lang="en-GB" dirty="0" err="1">
                <a:cs typeface="Calibri"/>
              </a:rPr>
              <a:t>l'application</a:t>
            </a:r>
            <a:r>
              <a:rPr lang="en-GB" dirty="0">
                <a:cs typeface="Calibri"/>
              </a:rPr>
              <a:t> des </a:t>
            </a:r>
            <a:r>
              <a:rPr lang="en-GB" dirty="0" err="1">
                <a:cs typeface="Calibri"/>
              </a:rPr>
              <a:t>nouvelles</a:t>
            </a:r>
            <a:r>
              <a:rPr lang="en-GB" dirty="0">
                <a:cs typeface="Calibri"/>
              </a:rPr>
              <a:t> </a:t>
            </a:r>
            <a:r>
              <a:rPr lang="en-GB" dirty="0" err="1">
                <a:cs typeface="Calibri"/>
              </a:rPr>
              <a:t>règles</a:t>
            </a:r>
            <a:r>
              <a:rPr lang="en-GB" dirty="0">
                <a:cs typeface="Calibri"/>
              </a:rPr>
              <a:t>, rapports </a:t>
            </a:r>
            <a:r>
              <a:rPr lang="en-GB" dirty="0" err="1">
                <a:cs typeface="Calibri"/>
              </a:rPr>
              <a:t>spécifiques</a:t>
            </a:r>
            <a:r>
              <a:rPr lang="en-GB" dirty="0">
                <a:cs typeface="Calibri"/>
              </a:rPr>
              <a:t> pour </a:t>
            </a:r>
            <a:r>
              <a:rPr lang="en-GB" dirty="0" err="1">
                <a:cs typeface="Calibri"/>
              </a:rPr>
              <a:t>surveiller</a:t>
            </a:r>
            <a:r>
              <a:rPr lang="en-GB" dirty="0">
                <a:cs typeface="Calibri"/>
              </a:rPr>
              <a:t> la </a:t>
            </a:r>
            <a:r>
              <a:rPr lang="en-GB" dirty="0" err="1">
                <a:cs typeface="Calibri"/>
              </a:rPr>
              <a:t>mise</a:t>
            </a:r>
            <a:r>
              <a:rPr lang="en-GB" dirty="0">
                <a:cs typeface="Calibri"/>
              </a:rPr>
              <a:t> </a:t>
            </a:r>
            <a:r>
              <a:rPr lang="en-GB" dirty="0" err="1">
                <a:cs typeface="Calibri"/>
              </a:rPr>
              <a:t>en</a:t>
            </a:r>
            <a:r>
              <a:rPr lang="en-GB" dirty="0">
                <a:cs typeface="Calibri"/>
              </a:rPr>
              <a:t> oeuvre.</a:t>
            </a:r>
          </a:p>
          <a:p>
            <a:endParaRPr lang="en-GB" dirty="0"/>
          </a:p>
        </p:txBody>
      </p:sp>
      <p:sp>
        <p:nvSpPr>
          <p:cNvPr id="4" name="Espace réservé du numéro de diapositive 3"/>
          <p:cNvSpPr>
            <a:spLocks noGrp="1"/>
          </p:cNvSpPr>
          <p:nvPr>
            <p:ph type="sldNum" sz="quarter" idx="5"/>
          </p:nvPr>
        </p:nvSpPr>
        <p:spPr/>
        <p:txBody>
          <a:bodyPr/>
          <a:lstStyle/>
          <a:p>
            <a:fld id="{3F6F5857-B73D-5A40-AEE6-F5745F01A6EF}" type="slidenum">
              <a:rPr lang="en-GB" smtClean="0"/>
              <a:t>7</a:t>
            </a:fld>
            <a:endParaRPr lang="en-GB"/>
          </a:p>
        </p:txBody>
      </p:sp>
    </p:spTree>
    <p:extLst>
      <p:ext uri="{BB962C8B-B14F-4D97-AF65-F5344CB8AC3E}">
        <p14:creationId xmlns:p14="http://schemas.microsoft.com/office/powerpoint/2010/main" val="1628239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err="1"/>
              <a:t>Offre</a:t>
            </a:r>
            <a:r>
              <a:rPr lang="en-GB" dirty="0"/>
              <a:t> </a:t>
            </a:r>
            <a:r>
              <a:rPr lang="en-GB" dirty="0" err="1"/>
              <a:t>permettant</a:t>
            </a:r>
            <a:r>
              <a:rPr lang="en-GB" dirty="0"/>
              <a:t> au </a:t>
            </a:r>
            <a:r>
              <a:rPr lang="en-GB" dirty="0" err="1"/>
              <a:t>joueur</a:t>
            </a:r>
            <a:r>
              <a:rPr lang="en-GB" dirty="0"/>
              <a:t> de </a:t>
            </a:r>
            <a:r>
              <a:rPr lang="en-GB" dirty="0" err="1"/>
              <a:t>récupérer</a:t>
            </a:r>
            <a:r>
              <a:rPr lang="en-GB" dirty="0"/>
              <a:t> </a:t>
            </a:r>
            <a:r>
              <a:rPr lang="en-GB" dirty="0" err="1"/>
              <a:t>une</a:t>
            </a:r>
            <a:r>
              <a:rPr lang="en-GB" dirty="0"/>
              <a:t> </a:t>
            </a:r>
            <a:r>
              <a:rPr lang="en-GB" dirty="0" err="1"/>
              <a:t>somme</a:t>
            </a:r>
            <a:r>
              <a:rPr lang="en-GB" dirty="0"/>
              <a:t> </a:t>
            </a:r>
            <a:r>
              <a:rPr lang="en-GB" dirty="0" err="1"/>
              <a:t>d'argent</a:t>
            </a:r>
            <a:r>
              <a:rPr lang="en-GB" dirty="0"/>
              <a:t> </a:t>
            </a:r>
            <a:r>
              <a:rPr lang="en-GB" dirty="0" err="1"/>
              <a:t>représentant</a:t>
            </a:r>
            <a:r>
              <a:rPr lang="en-GB" dirty="0"/>
              <a:t> la </a:t>
            </a:r>
            <a:r>
              <a:rPr lang="en-GB" dirty="0" err="1"/>
              <a:t>valeur</a:t>
            </a:r>
            <a:r>
              <a:rPr lang="en-GB" dirty="0"/>
              <a:t> </a:t>
            </a:r>
            <a:r>
              <a:rPr lang="en-GB" dirty="0" err="1"/>
              <a:t>actuelle</a:t>
            </a:r>
            <a:r>
              <a:rPr lang="en-GB" dirty="0"/>
              <a:t> de sa mise, sans </a:t>
            </a:r>
            <a:r>
              <a:rPr lang="en-GB" dirty="0" err="1"/>
              <a:t>attendre</a:t>
            </a:r>
            <a:r>
              <a:rPr lang="en-GB" dirty="0"/>
              <a:t> la </a:t>
            </a:r>
            <a:r>
              <a:rPr lang="en-GB" dirty="0" err="1"/>
              <a:t>clôture</a:t>
            </a:r>
            <a:r>
              <a:rPr lang="en-GB" dirty="0"/>
              <a:t> du </a:t>
            </a:r>
            <a:r>
              <a:rPr lang="en-GB" dirty="0" err="1"/>
              <a:t>pari</a:t>
            </a:r>
            <a:r>
              <a:rPr lang="en-GB" dirty="0"/>
              <a:t>.</a:t>
            </a:r>
            <a:br>
              <a:rPr lang="en-GB" dirty="0">
                <a:cs typeface="+mn-lt"/>
              </a:rPr>
            </a:br>
            <a:br>
              <a:rPr lang="en-GB" dirty="0">
                <a:cs typeface="+mn-lt"/>
              </a:rPr>
            </a:br>
            <a:r>
              <a:rPr lang="en-GB" dirty="0" err="1"/>
              <a:t>Gouffre</a:t>
            </a:r>
            <a:r>
              <a:rPr lang="en-GB" dirty="0"/>
              <a:t> financier sur les premiers </a:t>
            </a:r>
            <a:r>
              <a:rPr lang="en-GB" dirty="0" err="1"/>
              <a:t>mois</a:t>
            </a:r>
            <a:r>
              <a:rPr lang="en-GB" dirty="0"/>
              <a:t>.</a:t>
            </a:r>
            <a:br>
              <a:rPr lang="en-GB" dirty="0">
                <a:cs typeface="+mn-lt"/>
              </a:rPr>
            </a:br>
            <a:r>
              <a:rPr lang="en-GB" dirty="0" err="1"/>
              <a:t>Profilage</a:t>
            </a:r>
            <a:r>
              <a:rPr lang="en-GB" dirty="0"/>
              <a:t> des </a:t>
            </a:r>
            <a:r>
              <a:rPr lang="en-GB" dirty="0" err="1"/>
              <a:t>joueurs</a:t>
            </a:r>
            <a:r>
              <a:rPr lang="en-GB" dirty="0"/>
              <a:t> </a:t>
            </a:r>
            <a:r>
              <a:rPr lang="en-GB" dirty="0" err="1"/>
              <a:t>selon</a:t>
            </a:r>
            <a:r>
              <a:rPr lang="en-GB" dirty="0"/>
              <a:t> </a:t>
            </a:r>
            <a:r>
              <a:rPr lang="en-GB" dirty="0" err="1"/>
              <a:t>différents</a:t>
            </a:r>
            <a:r>
              <a:rPr lang="en-GB" dirty="0"/>
              <a:t> </a:t>
            </a:r>
            <a:r>
              <a:rPr lang="en-GB" dirty="0" err="1"/>
              <a:t>scénarios</a:t>
            </a:r>
            <a:r>
              <a:rPr lang="en-GB" dirty="0"/>
              <a:t>. 4 </a:t>
            </a:r>
            <a:r>
              <a:rPr lang="en-GB" dirty="0" err="1"/>
              <a:t>groupes</a:t>
            </a:r>
            <a:r>
              <a:rPr lang="en-GB" dirty="0"/>
              <a:t>, 1 </a:t>
            </a:r>
            <a:r>
              <a:rPr lang="en-GB" dirty="0" err="1"/>
              <a:t>seul</a:t>
            </a:r>
            <a:r>
              <a:rPr lang="en-GB" dirty="0"/>
              <a:t> nous met en danger ==&gt; Limiter </a:t>
            </a:r>
            <a:r>
              <a:rPr lang="en-GB" dirty="0" err="1"/>
              <a:t>risque</a:t>
            </a:r>
            <a:r>
              <a:rPr lang="en-GB" dirty="0"/>
              <a:t> </a:t>
            </a:r>
            <a:r>
              <a:rPr lang="en-GB" dirty="0" err="1"/>
              <a:t>lié</a:t>
            </a:r>
            <a:r>
              <a:rPr lang="en-GB" dirty="0"/>
              <a:t> à </a:t>
            </a:r>
            <a:r>
              <a:rPr lang="en-GB" dirty="0" err="1"/>
              <a:t>ce</a:t>
            </a:r>
            <a:r>
              <a:rPr lang="en-GB" dirty="0"/>
              <a:t> </a:t>
            </a:r>
            <a:r>
              <a:rPr lang="en-GB" dirty="0" err="1"/>
              <a:t>groupe</a:t>
            </a:r>
            <a:r>
              <a:rPr lang="en-GB" dirty="0"/>
              <a:t> sans (trop) </a:t>
            </a:r>
            <a:r>
              <a:rPr lang="en-GB" dirty="0" err="1"/>
              <a:t>impacter</a:t>
            </a:r>
            <a:r>
              <a:rPr lang="en-GB" dirty="0"/>
              <a:t> les </a:t>
            </a:r>
            <a:r>
              <a:rPr lang="en-GB" dirty="0" err="1"/>
              <a:t>autres</a:t>
            </a:r>
            <a:r>
              <a:rPr lang="en-GB" dirty="0"/>
              <a:t>.</a:t>
            </a:r>
            <a:br>
              <a:rPr lang="en-GB" dirty="0">
                <a:cs typeface="+mn-lt"/>
              </a:rPr>
            </a:br>
            <a:br>
              <a:rPr lang="en-GB" dirty="0">
                <a:cs typeface="+mn-lt"/>
              </a:rPr>
            </a:br>
            <a:r>
              <a:rPr lang="en-GB" dirty="0"/>
              <a:t>Processus </a:t>
            </a:r>
            <a:r>
              <a:rPr lang="en-GB" dirty="0" err="1"/>
              <a:t>itératif</a:t>
            </a:r>
            <a:r>
              <a:rPr lang="en-GB" dirty="0"/>
              <a:t>: 2 patches ==&gt; </a:t>
            </a:r>
            <a:r>
              <a:rPr lang="en-GB" dirty="0" err="1"/>
              <a:t>offre</a:t>
            </a:r>
            <a:r>
              <a:rPr lang="en-GB" dirty="0"/>
              <a:t> </a:t>
            </a:r>
            <a:r>
              <a:rPr lang="en-GB" dirty="0" err="1"/>
              <a:t>devenue</a:t>
            </a:r>
            <a:r>
              <a:rPr lang="en-GB" dirty="0"/>
              <a:t> rentable </a:t>
            </a:r>
            <a:r>
              <a:rPr lang="en-GB" dirty="0" err="1"/>
              <a:t>rapidement</a:t>
            </a:r>
            <a:r>
              <a:rPr lang="en-GB" dirty="0"/>
              <a:t> après, </a:t>
            </a:r>
            <a:r>
              <a:rPr lang="en-GB" dirty="0" err="1"/>
              <a:t>l'économie</a:t>
            </a:r>
            <a:r>
              <a:rPr lang="en-GB" dirty="0"/>
              <a:t> </a:t>
            </a:r>
            <a:r>
              <a:rPr lang="en-GB" dirty="0" err="1"/>
              <a:t>réalisée</a:t>
            </a:r>
            <a:r>
              <a:rPr lang="en-GB" dirty="0"/>
              <a:t> se </a:t>
            </a:r>
            <a:r>
              <a:rPr lang="en-GB" dirty="0" err="1"/>
              <a:t>chiffre</a:t>
            </a:r>
            <a:r>
              <a:rPr lang="en-GB" dirty="0"/>
              <a:t> en millions d'€</a:t>
            </a:r>
            <a:endParaRPr lang="en-US" dirty="0"/>
          </a:p>
        </p:txBody>
      </p:sp>
      <p:sp>
        <p:nvSpPr>
          <p:cNvPr id="4" name="Espace réservé du numéro de diapositive 3"/>
          <p:cNvSpPr>
            <a:spLocks noGrp="1"/>
          </p:cNvSpPr>
          <p:nvPr>
            <p:ph type="sldNum" sz="quarter" idx="5"/>
          </p:nvPr>
        </p:nvSpPr>
        <p:spPr/>
        <p:txBody>
          <a:bodyPr/>
          <a:lstStyle/>
          <a:p>
            <a:fld id="{3F6F5857-B73D-5A40-AEE6-F5745F01A6EF}" type="slidenum">
              <a:rPr lang="en-GB" smtClean="0"/>
              <a:t>8</a:t>
            </a:fld>
            <a:endParaRPr lang="en-GB"/>
          </a:p>
        </p:txBody>
      </p:sp>
    </p:spTree>
    <p:extLst>
      <p:ext uri="{BB962C8B-B14F-4D97-AF65-F5344CB8AC3E}">
        <p14:creationId xmlns:p14="http://schemas.microsoft.com/office/powerpoint/2010/main" val="815088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a:t>
            </a:r>
            <a:endParaRPr lang="en-GB" dirty="0"/>
          </a:p>
        </p:txBody>
      </p:sp>
      <p:sp>
        <p:nvSpPr>
          <p:cNvPr id="4" name="Espace réservé du numéro de diapositive 3"/>
          <p:cNvSpPr>
            <a:spLocks noGrp="1"/>
          </p:cNvSpPr>
          <p:nvPr>
            <p:ph type="sldNum" sz="quarter" idx="5"/>
          </p:nvPr>
        </p:nvSpPr>
        <p:spPr/>
        <p:txBody>
          <a:bodyPr/>
          <a:lstStyle/>
          <a:p>
            <a:fld id="{3F6F5857-B73D-5A40-AEE6-F5745F01A6EF}" type="slidenum">
              <a:rPr lang="en-GB" smtClean="0"/>
              <a:t>9</a:t>
            </a:fld>
            <a:endParaRPr lang="en-GB"/>
          </a:p>
        </p:txBody>
      </p:sp>
    </p:spTree>
    <p:extLst>
      <p:ext uri="{BB962C8B-B14F-4D97-AF65-F5344CB8AC3E}">
        <p14:creationId xmlns:p14="http://schemas.microsoft.com/office/powerpoint/2010/main" val="2473509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BS</a:t>
            </a:r>
          </a:p>
          <a:p>
            <a:endParaRPr lang="fr-FR"/>
          </a:p>
          <a:p>
            <a:r>
              <a:rPr lang="fr-FR"/>
              <a:t>Difficile à vendre</a:t>
            </a:r>
          </a:p>
          <a:p>
            <a:r>
              <a:rPr lang="fr-FR"/>
              <a:t>Nouveaux réflexe à créer</a:t>
            </a:r>
          </a:p>
          <a:p>
            <a:r>
              <a:rPr lang="fr-FR"/>
              <a:t>Montée en compétence de l’équipe</a:t>
            </a:r>
            <a:endParaRPr lang="en-GB"/>
          </a:p>
        </p:txBody>
      </p:sp>
      <p:sp>
        <p:nvSpPr>
          <p:cNvPr id="4" name="Espace réservé du numéro de diapositive 3"/>
          <p:cNvSpPr>
            <a:spLocks noGrp="1"/>
          </p:cNvSpPr>
          <p:nvPr>
            <p:ph type="sldNum" sz="quarter" idx="5"/>
          </p:nvPr>
        </p:nvSpPr>
        <p:spPr/>
        <p:txBody>
          <a:bodyPr/>
          <a:lstStyle/>
          <a:p>
            <a:fld id="{3F6F5857-B73D-5A40-AEE6-F5745F01A6EF}" type="slidenum">
              <a:rPr lang="en-GB" smtClean="0"/>
              <a:t>10</a:t>
            </a:fld>
            <a:endParaRPr lang="en-GB"/>
          </a:p>
        </p:txBody>
      </p:sp>
    </p:spTree>
    <p:extLst>
      <p:ext uri="{BB962C8B-B14F-4D97-AF65-F5344CB8AC3E}">
        <p14:creationId xmlns:p14="http://schemas.microsoft.com/office/powerpoint/2010/main" val="3623987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normAutofit/>
          </a:bodyPr>
          <a:lstStyle>
            <a:lvl1pPr algn="ctr">
              <a:defRPr sz="4400"/>
            </a:lvl1pPr>
          </a:lstStyle>
          <a:p>
            <a:r>
              <a:rPr lang="fr-FR"/>
              <a:t>Modifiez le style du titre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C0000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GB"/>
          </a:p>
        </p:txBody>
      </p:sp>
      <p:sp>
        <p:nvSpPr>
          <p:cNvPr id="6" name="Slide Number Placeholder 5"/>
          <p:cNvSpPr>
            <a:spLocks noGrp="1"/>
          </p:cNvSpPr>
          <p:nvPr>
            <p:ph type="sldNum" sz="quarter" idx="12"/>
          </p:nvPr>
        </p:nvSpPr>
        <p:spPr/>
        <p:txBody>
          <a:bodyPr/>
          <a:lstStyle/>
          <a:p>
            <a:fld id="{C88CAE2C-6A57-4E3C-BC79-A7A4BA994517}" type="slidenum">
              <a:rPr lang="en-GB" smtClean="0"/>
              <a:t>‹N°›</a:t>
            </a:fld>
            <a:endParaRPr lang="en-GB"/>
          </a:p>
        </p:txBody>
      </p:sp>
      <p:pic>
        <p:nvPicPr>
          <p:cNvPr id="7"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6071" y="174465"/>
            <a:ext cx="1542082" cy="649587"/>
          </a:xfrm>
          <a:prstGeom prst="rect">
            <a:avLst/>
          </a:prstGeom>
        </p:spPr>
      </p:pic>
      <p:pic>
        <p:nvPicPr>
          <p:cNvPr id="8" name="Picture 5"/>
          <p:cNvPicPr>
            <a:picLocks noChangeAspect="1"/>
          </p:cNvPicPr>
          <p:nvPr userDrawn="1"/>
        </p:nvPicPr>
        <p:blipFill>
          <a:blip r:embed="rId3"/>
          <a:stretch>
            <a:fillRect/>
          </a:stretch>
        </p:blipFill>
        <p:spPr>
          <a:xfrm>
            <a:off x="238009" y="6312131"/>
            <a:ext cx="937660" cy="453566"/>
          </a:xfrm>
          <a:prstGeom prst="rect">
            <a:avLst/>
          </a:prstGeom>
        </p:spPr>
      </p:pic>
      <p:pic>
        <p:nvPicPr>
          <p:cNvPr id="9" name="Picture 7"/>
          <p:cNvPicPr>
            <a:picLocks noChangeAspect="1"/>
          </p:cNvPicPr>
          <p:nvPr userDrawn="1"/>
        </p:nvPicPr>
        <p:blipFill>
          <a:blip r:embed="rId4"/>
          <a:stretch>
            <a:fillRect/>
          </a:stretch>
        </p:blipFill>
        <p:spPr>
          <a:xfrm>
            <a:off x="5036023" y="6282963"/>
            <a:ext cx="1794681" cy="482734"/>
          </a:xfrm>
          <a:prstGeom prst="rect">
            <a:avLst/>
          </a:prstGeom>
        </p:spPr>
      </p:pic>
      <p:pic>
        <p:nvPicPr>
          <p:cNvPr id="10" name="Picture 6"/>
          <p:cNvPicPr>
            <a:picLocks noChangeAspect="1"/>
          </p:cNvPicPr>
          <p:nvPr userDrawn="1"/>
        </p:nvPicPr>
        <p:blipFill>
          <a:blip r:embed="rId5"/>
          <a:stretch>
            <a:fillRect/>
          </a:stretch>
        </p:blipFill>
        <p:spPr>
          <a:xfrm>
            <a:off x="10162465" y="6233407"/>
            <a:ext cx="1792975" cy="532290"/>
          </a:xfrm>
          <a:prstGeom prst="rect">
            <a:avLst/>
          </a:prstGeom>
        </p:spPr>
      </p:pic>
    </p:spTree>
    <p:extLst>
      <p:ext uri="{BB962C8B-B14F-4D97-AF65-F5344CB8AC3E}">
        <p14:creationId xmlns:p14="http://schemas.microsoft.com/office/powerpoint/2010/main" val="3839832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Slide Number Placeholder 5"/>
          <p:cNvSpPr>
            <a:spLocks noGrp="1"/>
          </p:cNvSpPr>
          <p:nvPr>
            <p:ph type="sldNum" sz="quarter" idx="12"/>
          </p:nvPr>
        </p:nvSpPr>
        <p:spPr/>
        <p:txBody>
          <a:bodyPr/>
          <a:lstStyle/>
          <a:p>
            <a:fld id="{C88CAE2C-6A57-4E3C-BC79-A7A4BA994517}" type="slidenum">
              <a:rPr lang="en-GB" smtClean="0"/>
              <a:t>‹N°›</a:t>
            </a:fld>
            <a:endParaRPr lang="en-GB"/>
          </a:p>
        </p:txBody>
      </p:sp>
      <p:pic>
        <p:nvPicPr>
          <p:cNvPr id="7" name="Picture 5"/>
          <p:cNvPicPr>
            <a:picLocks noChangeAspect="1"/>
          </p:cNvPicPr>
          <p:nvPr userDrawn="1"/>
        </p:nvPicPr>
        <p:blipFill>
          <a:blip r:embed="rId2"/>
          <a:stretch>
            <a:fillRect/>
          </a:stretch>
        </p:blipFill>
        <p:spPr>
          <a:xfrm>
            <a:off x="238009" y="6312131"/>
            <a:ext cx="937660" cy="453566"/>
          </a:xfrm>
          <a:prstGeom prst="rect">
            <a:avLst/>
          </a:prstGeom>
        </p:spPr>
      </p:pic>
      <p:pic>
        <p:nvPicPr>
          <p:cNvPr id="8" name="Picture 7"/>
          <p:cNvPicPr>
            <a:picLocks noChangeAspect="1"/>
          </p:cNvPicPr>
          <p:nvPr userDrawn="1"/>
        </p:nvPicPr>
        <p:blipFill>
          <a:blip r:embed="rId3"/>
          <a:stretch>
            <a:fillRect/>
          </a:stretch>
        </p:blipFill>
        <p:spPr>
          <a:xfrm>
            <a:off x="5036023" y="6282963"/>
            <a:ext cx="1794681" cy="482734"/>
          </a:xfrm>
          <a:prstGeom prst="rect">
            <a:avLst/>
          </a:prstGeom>
        </p:spPr>
      </p:pic>
      <p:pic>
        <p:nvPicPr>
          <p:cNvPr id="9" name="Picture 6"/>
          <p:cNvPicPr>
            <a:picLocks noChangeAspect="1"/>
          </p:cNvPicPr>
          <p:nvPr userDrawn="1"/>
        </p:nvPicPr>
        <p:blipFill>
          <a:blip r:embed="rId4"/>
          <a:stretch>
            <a:fillRect/>
          </a:stretch>
        </p:blipFill>
        <p:spPr>
          <a:xfrm>
            <a:off x="10162465" y="6233407"/>
            <a:ext cx="1792975" cy="532290"/>
          </a:xfrm>
          <a:prstGeom prst="rect">
            <a:avLst/>
          </a:prstGeom>
        </p:spPr>
      </p:pic>
      <p:pic>
        <p:nvPicPr>
          <p:cNvPr id="10" name="Imag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6071" y="174465"/>
            <a:ext cx="1542082" cy="649587"/>
          </a:xfrm>
          <a:prstGeom prst="rect">
            <a:avLst/>
          </a:prstGeom>
        </p:spPr>
      </p:pic>
    </p:spTree>
    <p:extLst>
      <p:ext uri="{BB962C8B-B14F-4D97-AF65-F5344CB8AC3E}">
        <p14:creationId xmlns:p14="http://schemas.microsoft.com/office/powerpoint/2010/main" val="3470413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a:prstGeom prst="rect">
            <a:avLst/>
          </a:prstGeom>
        </p:spPr>
        <p:txBody>
          <a:bodyPr vert="eaVert"/>
          <a:lstStyle/>
          <a:p>
            <a:r>
              <a:rPr lang="fr-FR"/>
              <a:t>Modifiez le style du titre</a:t>
            </a:r>
            <a:endParaRPr lang="en-GB"/>
          </a:p>
        </p:txBody>
      </p:sp>
      <p:sp>
        <p:nvSpPr>
          <p:cNvPr id="3" name="Vertical Text Placeholder 2"/>
          <p:cNvSpPr>
            <a:spLocks noGrp="1"/>
          </p:cNvSpPr>
          <p:nvPr>
            <p:ph type="body" orient="vert" idx="1"/>
          </p:nvPr>
        </p:nvSpPr>
        <p:spPr>
          <a:xfrm>
            <a:off x="628652" y="365125"/>
            <a:ext cx="57626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Slide Number Placeholder 5"/>
          <p:cNvSpPr>
            <a:spLocks noGrp="1"/>
          </p:cNvSpPr>
          <p:nvPr>
            <p:ph type="sldNum" sz="quarter" idx="12"/>
          </p:nvPr>
        </p:nvSpPr>
        <p:spPr/>
        <p:txBody>
          <a:bodyPr/>
          <a:lstStyle/>
          <a:p>
            <a:fld id="{C88CAE2C-6A57-4E3C-BC79-A7A4BA994517}" type="slidenum">
              <a:rPr lang="en-GB" smtClean="0"/>
              <a:t>‹N°›</a:t>
            </a:fld>
            <a:endParaRPr lang="en-GB"/>
          </a:p>
        </p:txBody>
      </p:sp>
      <p:pic>
        <p:nvPicPr>
          <p:cNvPr id="7" name="Picture 7"/>
          <p:cNvPicPr>
            <a:picLocks noChangeAspect="1"/>
          </p:cNvPicPr>
          <p:nvPr userDrawn="1"/>
        </p:nvPicPr>
        <p:blipFill>
          <a:blip r:embed="rId2"/>
          <a:stretch>
            <a:fillRect/>
          </a:stretch>
        </p:blipFill>
        <p:spPr>
          <a:xfrm>
            <a:off x="5036023" y="6282963"/>
            <a:ext cx="1794681" cy="482734"/>
          </a:xfrm>
          <a:prstGeom prst="rect">
            <a:avLst/>
          </a:prstGeom>
        </p:spPr>
      </p:pic>
      <p:pic>
        <p:nvPicPr>
          <p:cNvPr id="8" name="Picture 5"/>
          <p:cNvPicPr>
            <a:picLocks noChangeAspect="1"/>
          </p:cNvPicPr>
          <p:nvPr userDrawn="1"/>
        </p:nvPicPr>
        <p:blipFill>
          <a:blip r:embed="rId3"/>
          <a:stretch>
            <a:fillRect/>
          </a:stretch>
        </p:blipFill>
        <p:spPr>
          <a:xfrm>
            <a:off x="238009" y="6312131"/>
            <a:ext cx="937660" cy="453566"/>
          </a:xfrm>
          <a:prstGeom prst="rect">
            <a:avLst/>
          </a:prstGeom>
        </p:spPr>
      </p:pic>
      <p:pic>
        <p:nvPicPr>
          <p:cNvPr id="9" name="Picture 6"/>
          <p:cNvPicPr>
            <a:picLocks noChangeAspect="1"/>
          </p:cNvPicPr>
          <p:nvPr userDrawn="1"/>
        </p:nvPicPr>
        <p:blipFill>
          <a:blip r:embed="rId4"/>
          <a:stretch>
            <a:fillRect/>
          </a:stretch>
        </p:blipFill>
        <p:spPr>
          <a:xfrm>
            <a:off x="10162465" y="6233407"/>
            <a:ext cx="1792975" cy="532290"/>
          </a:xfrm>
          <a:prstGeom prst="rect">
            <a:avLst/>
          </a:prstGeom>
        </p:spPr>
      </p:pic>
      <p:pic>
        <p:nvPicPr>
          <p:cNvPr id="10" name="Imag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6071" y="174465"/>
            <a:ext cx="1542082" cy="649587"/>
          </a:xfrm>
          <a:prstGeom prst="rect">
            <a:avLst/>
          </a:prstGeom>
        </p:spPr>
      </p:pic>
    </p:spTree>
    <p:extLst>
      <p:ext uri="{BB962C8B-B14F-4D97-AF65-F5344CB8AC3E}">
        <p14:creationId xmlns:p14="http://schemas.microsoft.com/office/powerpoint/2010/main" val="2048453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d cover">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97600" y="6012513"/>
            <a:ext cx="7796800" cy="504750"/>
          </a:xfrm>
          <a:prstGeom prst="rect">
            <a:avLst/>
          </a:prstGeom>
        </p:spPr>
      </p:pic>
      <p:pic>
        <p:nvPicPr>
          <p:cNvPr id="3" name="Imag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17955" y="1515465"/>
            <a:ext cx="2956089" cy="1120703"/>
          </a:xfrm>
          <a:prstGeom prst="rect">
            <a:avLst/>
          </a:prstGeom>
        </p:spPr>
      </p:pic>
    </p:spTree>
    <p:extLst>
      <p:ext uri="{BB962C8B-B14F-4D97-AF65-F5344CB8AC3E}">
        <p14:creationId xmlns:p14="http://schemas.microsoft.com/office/powerpoint/2010/main" val="196264357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DCBC4F0-637D-4E13-B74C-9953A596DC2F}" type="datetime1">
              <a:rPr lang="en-US"/>
              <a:pPr>
                <a:defRPr/>
              </a:pPr>
              <a:t>2/6/2019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6AF001-BAD0-4B37-B61C-63CC304558CA}" type="slidenum">
              <a:rPr lang="en-US" altLang="en-US"/>
              <a:pPr>
                <a:defRPr/>
              </a:pPr>
              <a:t>‹N°›</a:t>
            </a:fld>
            <a:endParaRPr lang="en-US" altLang="en-US"/>
          </a:p>
        </p:txBody>
      </p:sp>
    </p:spTree>
    <p:extLst>
      <p:ext uri="{BB962C8B-B14F-4D97-AF65-F5344CB8AC3E}">
        <p14:creationId xmlns:p14="http://schemas.microsoft.com/office/powerpoint/2010/main" val="202703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noChangeAspect="1"/>
          </p:cNvSpPr>
          <p:nvPr>
            <p:ph idx="1"/>
          </p:nvPr>
        </p:nvSpPr>
        <p:spPr>
          <a:xfrm>
            <a:off x="838200" y="1282660"/>
            <a:ext cx="10512000" cy="5033872"/>
          </a:xfrm>
        </p:spPr>
        <p:txBody>
          <a:bodyPr/>
          <a:lstStyle>
            <a:lvl1pPr>
              <a:defRPr sz="2600"/>
            </a:lvl1pPr>
            <a:lvl2pPr marL="685783" indent="-228594">
              <a:buSzPct val="56000"/>
              <a:buFont typeface="Courier New" panose="02070309020205020404" pitchFamily="49" charset="0"/>
              <a:buChar char="o"/>
              <a:defRPr/>
            </a:lvl2pPr>
            <a:lvl3pPr marL="1142971" indent="-228594">
              <a:buFont typeface="Wingdings" panose="05000000000000000000" pitchFamily="2" charset="2"/>
              <a:buChar char="§"/>
              <a:defRPr/>
            </a:lvl3pPr>
            <a:lvl4pPr marL="1600160" indent="-228594">
              <a:buSzPct val="50000"/>
              <a:buFont typeface="Wingdings" panose="05000000000000000000" pitchFamily="2" charset="2"/>
              <a:buChar char="q"/>
              <a:defRPr/>
            </a:lvl4pPr>
            <a:lvl5pPr marL="2057349" indent="-228594">
              <a:buSzPct val="60000"/>
              <a:buFont typeface="Wingdings" panose="05000000000000000000" pitchFamily="2" charset="2"/>
              <a:buChar char="Ø"/>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pic>
        <p:nvPicPr>
          <p:cNvPr id="7"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6071" y="174465"/>
            <a:ext cx="1542082" cy="649587"/>
          </a:xfrm>
          <a:prstGeom prst="rect">
            <a:avLst/>
          </a:prstGeom>
        </p:spPr>
      </p:pic>
      <p:sp>
        <p:nvSpPr>
          <p:cNvPr id="11" name="Titre 10"/>
          <p:cNvSpPr>
            <a:spLocks noGrp="1"/>
          </p:cNvSpPr>
          <p:nvPr>
            <p:ph type="title"/>
          </p:nvPr>
        </p:nvSpPr>
        <p:spPr>
          <a:xfrm>
            <a:off x="838200" y="217645"/>
            <a:ext cx="10515600" cy="778427"/>
          </a:xfrm>
          <a:prstGeom prst="rect">
            <a:avLst/>
          </a:prstGeom>
        </p:spPr>
        <p:txBody>
          <a:bodyPr/>
          <a:lstStyle>
            <a:lvl1pPr>
              <a:defRPr sz="4000" b="1"/>
            </a:lvl1pPr>
          </a:lstStyle>
          <a:p>
            <a:r>
              <a:rPr lang="fr-FR"/>
              <a:t>Modifiez le style du titre</a:t>
            </a:r>
          </a:p>
        </p:txBody>
      </p:sp>
    </p:spTree>
    <p:extLst>
      <p:ext uri="{BB962C8B-B14F-4D97-AF65-F5344CB8AC3E}">
        <p14:creationId xmlns:p14="http://schemas.microsoft.com/office/powerpoint/2010/main" val="3859439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4400"/>
            </a:lvl1pPr>
          </a:lstStyle>
          <a:p>
            <a:r>
              <a:rPr lang="fr-FR"/>
              <a:t>Modifiez le style du titre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C00000"/>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a:t>
            </a:r>
          </a:p>
        </p:txBody>
      </p:sp>
      <p:sp>
        <p:nvSpPr>
          <p:cNvPr id="6" name="Slide Number Placeholder 5"/>
          <p:cNvSpPr>
            <a:spLocks noGrp="1"/>
          </p:cNvSpPr>
          <p:nvPr>
            <p:ph type="sldNum" sz="quarter" idx="12"/>
          </p:nvPr>
        </p:nvSpPr>
        <p:spPr/>
        <p:txBody>
          <a:bodyPr/>
          <a:lstStyle/>
          <a:p>
            <a:fld id="{C88CAE2C-6A57-4E3C-BC79-A7A4BA994517}" type="slidenum">
              <a:rPr lang="en-GB" smtClean="0"/>
              <a:t>‹N°›</a:t>
            </a:fld>
            <a:endParaRPr lang="en-GB"/>
          </a:p>
        </p:txBody>
      </p:sp>
      <p:pic>
        <p:nvPicPr>
          <p:cNvPr id="7" name="Picture 5"/>
          <p:cNvPicPr>
            <a:picLocks noChangeAspect="1"/>
          </p:cNvPicPr>
          <p:nvPr userDrawn="1"/>
        </p:nvPicPr>
        <p:blipFill>
          <a:blip r:embed="rId2"/>
          <a:stretch>
            <a:fillRect/>
          </a:stretch>
        </p:blipFill>
        <p:spPr>
          <a:xfrm>
            <a:off x="238009" y="6312131"/>
            <a:ext cx="937660" cy="453566"/>
          </a:xfrm>
          <a:prstGeom prst="rect">
            <a:avLst/>
          </a:prstGeom>
        </p:spPr>
      </p:pic>
      <p:pic>
        <p:nvPicPr>
          <p:cNvPr id="8" name="Picture 7"/>
          <p:cNvPicPr>
            <a:picLocks noChangeAspect="1"/>
          </p:cNvPicPr>
          <p:nvPr userDrawn="1"/>
        </p:nvPicPr>
        <p:blipFill>
          <a:blip r:embed="rId3"/>
          <a:stretch>
            <a:fillRect/>
          </a:stretch>
        </p:blipFill>
        <p:spPr>
          <a:xfrm>
            <a:off x="5036023" y="6282963"/>
            <a:ext cx="1794681" cy="482734"/>
          </a:xfrm>
          <a:prstGeom prst="rect">
            <a:avLst/>
          </a:prstGeom>
        </p:spPr>
      </p:pic>
      <p:pic>
        <p:nvPicPr>
          <p:cNvPr id="9" name="Picture 6"/>
          <p:cNvPicPr>
            <a:picLocks noChangeAspect="1"/>
          </p:cNvPicPr>
          <p:nvPr userDrawn="1"/>
        </p:nvPicPr>
        <p:blipFill>
          <a:blip r:embed="rId4"/>
          <a:stretch>
            <a:fillRect/>
          </a:stretch>
        </p:blipFill>
        <p:spPr>
          <a:xfrm>
            <a:off x="10162465" y="6233407"/>
            <a:ext cx="1792975" cy="532290"/>
          </a:xfrm>
          <a:prstGeom prst="rect">
            <a:avLst/>
          </a:prstGeom>
        </p:spPr>
      </p:pic>
      <p:pic>
        <p:nvPicPr>
          <p:cNvPr id="10" name="Imag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6071" y="174465"/>
            <a:ext cx="1542082" cy="649587"/>
          </a:xfrm>
          <a:prstGeom prst="rect">
            <a:avLst/>
          </a:prstGeom>
        </p:spPr>
      </p:pic>
    </p:spTree>
    <p:extLst>
      <p:ext uri="{BB962C8B-B14F-4D97-AF65-F5344CB8AC3E}">
        <p14:creationId xmlns:p14="http://schemas.microsoft.com/office/powerpoint/2010/main" val="478946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noChangeAspect="1"/>
          </p:cNvSpPr>
          <p:nvPr>
            <p:ph sz="half" idx="1"/>
          </p:nvPr>
        </p:nvSpPr>
        <p:spPr>
          <a:xfrm>
            <a:off x="628649" y="1189703"/>
            <a:ext cx="5148000" cy="493158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Content Placeholder 3"/>
          <p:cNvSpPr>
            <a:spLocks noGrp="1"/>
          </p:cNvSpPr>
          <p:nvPr>
            <p:ph sz="half" idx="2"/>
          </p:nvPr>
        </p:nvSpPr>
        <p:spPr>
          <a:xfrm>
            <a:off x="6107893" y="1189703"/>
            <a:ext cx="5148000" cy="493158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Slide Number Placeholder 6"/>
          <p:cNvSpPr>
            <a:spLocks noGrp="1"/>
          </p:cNvSpPr>
          <p:nvPr>
            <p:ph type="sldNum" sz="quarter" idx="12"/>
          </p:nvPr>
        </p:nvSpPr>
        <p:spPr/>
        <p:txBody>
          <a:bodyPr/>
          <a:lstStyle/>
          <a:p>
            <a:fld id="{C88CAE2C-6A57-4E3C-BC79-A7A4BA994517}" type="slidenum">
              <a:rPr lang="en-GB" smtClean="0"/>
              <a:t>‹N°›</a:t>
            </a:fld>
            <a:endParaRPr lang="en-GB"/>
          </a:p>
        </p:txBody>
      </p:sp>
      <p:pic>
        <p:nvPicPr>
          <p:cNvPr id="8" name="Picture 5"/>
          <p:cNvPicPr>
            <a:picLocks noChangeAspect="1"/>
          </p:cNvPicPr>
          <p:nvPr userDrawn="1"/>
        </p:nvPicPr>
        <p:blipFill>
          <a:blip r:embed="rId2"/>
          <a:stretch>
            <a:fillRect/>
          </a:stretch>
        </p:blipFill>
        <p:spPr>
          <a:xfrm>
            <a:off x="238009" y="6312131"/>
            <a:ext cx="937660" cy="453566"/>
          </a:xfrm>
          <a:prstGeom prst="rect">
            <a:avLst/>
          </a:prstGeom>
        </p:spPr>
      </p:pic>
      <p:pic>
        <p:nvPicPr>
          <p:cNvPr id="9" name="Picture 7"/>
          <p:cNvPicPr>
            <a:picLocks noChangeAspect="1"/>
          </p:cNvPicPr>
          <p:nvPr userDrawn="1"/>
        </p:nvPicPr>
        <p:blipFill>
          <a:blip r:embed="rId3"/>
          <a:stretch>
            <a:fillRect/>
          </a:stretch>
        </p:blipFill>
        <p:spPr>
          <a:xfrm>
            <a:off x="5036023" y="6282963"/>
            <a:ext cx="1794681" cy="482734"/>
          </a:xfrm>
          <a:prstGeom prst="rect">
            <a:avLst/>
          </a:prstGeom>
        </p:spPr>
      </p:pic>
      <p:pic>
        <p:nvPicPr>
          <p:cNvPr id="10" name="Picture 6"/>
          <p:cNvPicPr>
            <a:picLocks noChangeAspect="1"/>
          </p:cNvPicPr>
          <p:nvPr userDrawn="1"/>
        </p:nvPicPr>
        <p:blipFill>
          <a:blip r:embed="rId4"/>
          <a:stretch>
            <a:fillRect/>
          </a:stretch>
        </p:blipFill>
        <p:spPr>
          <a:xfrm>
            <a:off x="10162465" y="6233407"/>
            <a:ext cx="1792975" cy="532290"/>
          </a:xfrm>
          <a:prstGeom prst="rect">
            <a:avLst/>
          </a:prstGeom>
        </p:spPr>
      </p:pic>
      <p:pic>
        <p:nvPicPr>
          <p:cNvPr id="11" name="Imag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6071" y="174465"/>
            <a:ext cx="1542082" cy="649587"/>
          </a:xfrm>
          <a:prstGeom prst="rect">
            <a:avLst/>
          </a:prstGeom>
        </p:spPr>
      </p:pic>
      <p:sp>
        <p:nvSpPr>
          <p:cNvPr id="12" name="Titre 11"/>
          <p:cNvSpPr>
            <a:spLocks noGrp="1"/>
          </p:cNvSpPr>
          <p:nvPr>
            <p:ph type="title"/>
          </p:nvPr>
        </p:nvSpPr>
        <p:spPr>
          <a:xfrm>
            <a:off x="641718" y="247141"/>
            <a:ext cx="10515600" cy="738586"/>
          </a:xfrm>
          <a:prstGeom prst="rect">
            <a:avLst/>
          </a:prstGeom>
        </p:spPr>
        <p:txBody>
          <a:bodyPr/>
          <a:lstStyle>
            <a:lvl1pPr>
              <a:defRPr sz="4000" b="1"/>
            </a:lvl1pPr>
          </a:lstStyle>
          <a:p>
            <a:r>
              <a:rPr lang="fr-FR"/>
              <a:t>Modifiez le style du titre</a:t>
            </a:r>
          </a:p>
        </p:txBody>
      </p:sp>
    </p:spTree>
    <p:extLst>
      <p:ext uri="{BB962C8B-B14F-4D97-AF65-F5344CB8AC3E}">
        <p14:creationId xmlns:p14="http://schemas.microsoft.com/office/powerpoint/2010/main" val="625802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303312"/>
            <a:ext cx="5258353" cy="842397"/>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39789" y="2127225"/>
            <a:ext cx="5258353" cy="376725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4"/>
          <p:cNvSpPr>
            <a:spLocks noGrp="1"/>
          </p:cNvSpPr>
          <p:nvPr>
            <p:ph type="body" sz="quarter" idx="3"/>
          </p:nvPr>
        </p:nvSpPr>
        <p:spPr>
          <a:xfrm>
            <a:off x="6346011" y="1303312"/>
            <a:ext cx="5284249" cy="842397"/>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346011" y="2127225"/>
            <a:ext cx="5284249" cy="376725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9" name="Slide Number Placeholder 8"/>
          <p:cNvSpPr>
            <a:spLocks noGrp="1"/>
          </p:cNvSpPr>
          <p:nvPr>
            <p:ph type="sldNum" sz="quarter" idx="12"/>
          </p:nvPr>
        </p:nvSpPr>
        <p:spPr/>
        <p:txBody>
          <a:bodyPr/>
          <a:lstStyle/>
          <a:p>
            <a:fld id="{C88CAE2C-6A57-4E3C-BC79-A7A4BA994517}" type="slidenum">
              <a:rPr lang="en-GB" smtClean="0"/>
              <a:t>‹N°›</a:t>
            </a:fld>
            <a:endParaRPr lang="en-GB"/>
          </a:p>
        </p:txBody>
      </p:sp>
      <p:pic>
        <p:nvPicPr>
          <p:cNvPr id="10" name="Picture 5"/>
          <p:cNvPicPr>
            <a:picLocks noChangeAspect="1"/>
          </p:cNvPicPr>
          <p:nvPr userDrawn="1"/>
        </p:nvPicPr>
        <p:blipFill>
          <a:blip r:embed="rId2"/>
          <a:stretch>
            <a:fillRect/>
          </a:stretch>
        </p:blipFill>
        <p:spPr>
          <a:xfrm>
            <a:off x="238009" y="6312131"/>
            <a:ext cx="937660" cy="453566"/>
          </a:xfrm>
          <a:prstGeom prst="rect">
            <a:avLst/>
          </a:prstGeom>
        </p:spPr>
      </p:pic>
      <p:pic>
        <p:nvPicPr>
          <p:cNvPr id="11" name="Picture 7"/>
          <p:cNvPicPr>
            <a:picLocks noChangeAspect="1"/>
          </p:cNvPicPr>
          <p:nvPr userDrawn="1"/>
        </p:nvPicPr>
        <p:blipFill>
          <a:blip r:embed="rId3"/>
          <a:stretch>
            <a:fillRect/>
          </a:stretch>
        </p:blipFill>
        <p:spPr>
          <a:xfrm>
            <a:off x="5036023" y="6282963"/>
            <a:ext cx="1794681" cy="482734"/>
          </a:xfrm>
          <a:prstGeom prst="rect">
            <a:avLst/>
          </a:prstGeom>
        </p:spPr>
      </p:pic>
      <p:pic>
        <p:nvPicPr>
          <p:cNvPr id="12" name="Picture 6"/>
          <p:cNvPicPr>
            <a:picLocks noChangeAspect="1"/>
          </p:cNvPicPr>
          <p:nvPr userDrawn="1"/>
        </p:nvPicPr>
        <p:blipFill>
          <a:blip r:embed="rId4"/>
          <a:stretch>
            <a:fillRect/>
          </a:stretch>
        </p:blipFill>
        <p:spPr>
          <a:xfrm>
            <a:off x="10162465" y="6233407"/>
            <a:ext cx="1792975" cy="532290"/>
          </a:xfrm>
          <a:prstGeom prst="rect">
            <a:avLst/>
          </a:prstGeom>
        </p:spPr>
      </p:pic>
      <p:pic>
        <p:nvPicPr>
          <p:cNvPr id="13" name="Imag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6071" y="174465"/>
            <a:ext cx="1542082" cy="649587"/>
          </a:xfrm>
          <a:prstGeom prst="rect">
            <a:avLst/>
          </a:prstGeom>
        </p:spPr>
      </p:pic>
    </p:spTree>
    <p:extLst>
      <p:ext uri="{BB962C8B-B14F-4D97-AF65-F5344CB8AC3E}">
        <p14:creationId xmlns:p14="http://schemas.microsoft.com/office/powerpoint/2010/main" val="204152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88CAE2C-6A57-4E3C-BC79-A7A4BA994517}" type="slidenum">
              <a:rPr lang="en-GB" smtClean="0"/>
              <a:t>‹N°›</a:t>
            </a:fld>
            <a:endParaRPr lang="en-GB"/>
          </a:p>
        </p:txBody>
      </p:sp>
      <p:pic>
        <p:nvPicPr>
          <p:cNvPr id="6" name="Picture 5"/>
          <p:cNvPicPr>
            <a:picLocks noChangeAspect="1"/>
          </p:cNvPicPr>
          <p:nvPr userDrawn="1"/>
        </p:nvPicPr>
        <p:blipFill>
          <a:blip r:embed="rId2"/>
          <a:stretch>
            <a:fillRect/>
          </a:stretch>
        </p:blipFill>
        <p:spPr>
          <a:xfrm>
            <a:off x="238009" y="6312131"/>
            <a:ext cx="937660" cy="453566"/>
          </a:xfrm>
          <a:prstGeom prst="rect">
            <a:avLst/>
          </a:prstGeom>
        </p:spPr>
      </p:pic>
      <p:pic>
        <p:nvPicPr>
          <p:cNvPr id="7" name="Picture 7"/>
          <p:cNvPicPr>
            <a:picLocks noChangeAspect="1"/>
          </p:cNvPicPr>
          <p:nvPr userDrawn="1"/>
        </p:nvPicPr>
        <p:blipFill>
          <a:blip r:embed="rId3"/>
          <a:stretch>
            <a:fillRect/>
          </a:stretch>
        </p:blipFill>
        <p:spPr>
          <a:xfrm>
            <a:off x="5036023" y="6282963"/>
            <a:ext cx="1794681" cy="482734"/>
          </a:xfrm>
          <a:prstGeom prst="rect">
            <a:avLst/>
          </a:prstGeom>
        </p:spPr>
      </p:pic>
      <p:pic>
        <p:nvPicPr>
          <p:cNvPr id="8" name="Picture 6"/>
          <p:cNvPicPr>
            <a:picLocks noChangeAspect="1"/>
          </p:cNvPicPr>
          <p:nvPr userDrawn="1"/>
        </p:nvPicPr>
        <p:blipFill>
          <a:blip r:embed="rId4"/>
          <a:stretch>
            <a:fillRect/>
          </a:stretch>
        </p:blipFill>
        <p:spPr>
          <a:xfrm>
            <a:off x="10162465" y="6233407"/>
            <a:ext cx="1792975" cy="532290"/>
          </a:xfrm>
          <a:prstGeom prst="rect">
            <a:avLst/>
          </a:prstGeom>
        </p:spPr>
      </p:pic>
      <p:pic>
        <p:nvPicPr>
          <p:cNvPr id="9" name="Imag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6071" y="174465"/>
            <a:ext cx="1542082" cy="649587"/>
          </a:xfrm>
          <a:prstGeom prst="rect">
            <a:avLst/>
          </a:prstGeom>
        </p:spPr>
      </p:pic>
    </p:spTree>
    <p:extLst>
      <p:ext uri="{BB962C8B-B14F-4D97-AF65-F5344CB8AC3E}">
        <p14:creationId xmlns:p14="http://schemas.microsoft.com/office/powerpoint/2010/main" val="3738981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88CAE2C-6A57-4E3C-BC79-A7A4BA994517}" type="slidenum">
              <a:rPr lang="en-GB" smtClean="0"/>
              <a:t>‹N°›</a:t>
            </a:fld>
            <a:endParaRPr lang="en-GB"/>
          </a:p>
        </p:txBody>
      </p:sp>
      <p:pic>
        <p:nvPicPr>
          <p:cNvPr id="5" name="Picture 5"/>
          <p:cNvPicPr>
            <a:picLocks noChangeAspect="1"/>
          </p:cNvPicPr>
          <p:nvPr userDrawn="1"/>
        </p:nvPicPr>
        <p:blipFill>
          <a:blip r:embed="rId2"/>
          <a:stretch>
            <a:fillRect/>
          </a:stretch>
        </p:blipFill>
        <p:spPr>
          <a:xfrm>
            <a:off x="238009" y="6312131"/>
            <a:ext cx="937660" cy="453566"/>
          </a:xfrm>
          <a:prstGeom prst="rect">
            <a:avLst/>
          </a:prstGeom>
        </p:spPr>
      </p:pic>
      <p:pic>
        <p:nvPicPr>
          <p:cNvPr id="6" name="Picture 7"/>
          <p:cNvPicPr>
            <a:picLocks noChangeAspect="1"/>
          </p:cNvPicPr>
          <p:nvPr userDrawn="1"/>
        </p:nvPicPr>
        <p:blipFill>
          <a:blip r:embed="rId3"/>
          <a:stretch>
            <a:fillRect/>
          </a:stretch>
        </p:blipFill>
        <p:spPr>
          <a:xfrm>
            <a:off x="5036023" y="6282963"/>
            <a:ext cx="1794681" cy="482734"/>
          </a:xfrm>
          <a:prstGeom prst="rect">
            <a:avLst/>
          </a:prstGeom>
        </p:spPr>
      </p:pic>
      <p:pic>
        <p:nvPicPr>
          <p:cNvPr id="7" name="Picture 6"/>
          <p:cNvPicPr>
            <a:picLocks noChangeAspect="1"/>
          </p:cNvPicPr>
          <p:nvPr userDrawn="1"/>
        </p:nvPicPr>
        <p:blipFill>
          <a:blip r:embed="rId4"/>
          <a:stretch>
            <a:fillRect/>
          </a:stretch>
        </p:blipFill>
        <p:spPr>
          <a:xfrm>
            <a:off x="10162465" y="6233407"/>
            <a:ext cx="1792975" cy="532290"/>
          </a:xfrm>
          <a:prstGeom prst="rect">
            <a:avLst/>
          </a:prstGeom>
        </p:spPr>
      </p:pic>
      <p:pic>
        <p:nvPicPr>
          <p:cNvPr id="8" name="Imag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6071" y="174465"/>
            <a:ext cx="1542082" cy="649587"/>
          </a:xfrm>
          <a:prstGeom prst="rect">
            <a:avLst/>
          </a:prstGeom>
        </p:spPr>
      </p:pic>
    </p:spTree>
    <p:extLst>
      <p:ext uri="{BB962C8B-B14F-4D97-AF65-F5344CB8AC3E}">
        <p14:creationId xmlns:p14="http://schemas.microsoft.com/office/powerpoint/2010/main" val="2119282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600" b="1"/>
            </a:lvl1pPr>
          </a:lstStyle>
          <a:p>
            <a:r>
              <a:rPr lang="fr-FR"/>
              <a:t>Modifiez le style du titre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Modifier les styles du texte du masque</a:t>
            </a:r>
          </a:p>
        </p:txBody>
      </p:sp>
      <p:sp>
        <p:nvSpPr>
          <p:cNvPr id="7" name="Slide Number Placeholder 6"/>
          <p:cNvSpPr>
            <a:spLocks noGrp="1"/>
          </p:cNvSpPr>
          <p:nvPr>
            <p:ph type="sldNum" sz="quarter" idx="12"/>
          </p:nvPr>
        </p:nvSpPr>
        <p:spPr/>
        <p:txBody>
          <a:bodyPr/>
          <a:lstStyle/>
          <a:p>
            <a:fld id="{C88CAE2C-6A57-4E3C-BC79-A7A4BA994517}" type="slidenum">
              <a:rPr lang="en-GB" smtClean="0"/>
              <a:t>‹N°›</a:t>
            </a:fld>
            <a:endParaRPr lang="en-GB"/>
          </a:p>
        </p:txBody>
      </p:sp>
      <p:pic>
        <p:nvPicPr>
          <p:cNvPr id="8" name="Picture 5"/>
          <p:cNvPicPr>
            <a:picLocks noChangeAspect="1"/>
          </p:cNvPicPr>
          <p:nvPr userDrawn="1"/>
        </p:nvPicPr>
        <p:blipFill>
          <a:blip r:embed="rId2"/>
          <a:stretch>
            <a:fillRect/>
          </a:stretch>
        </p:blipFill>
        <p:spPr>
          <a:xfrm>
            <a:off x="238009" y="6312131"/>
            <a:ext cx="937660" cy="453566"/>
          </a:xfrm>
          <a:prstGeom prst="rect">
            <a:avLst/>
          </a:prstGeom>
        </p:spPr>
      </p:pic>
      <p:pic>
        <p:nvPicPr>
          <p:cNvPr id="9" name="Picture 7"/>
          <p:cNvPicPr>
            <a:picLocks noChangeAspect="1"/>
          </p:cNvPicPr>
          <p:nvPr userDrawn="1"/>
        </p:nvPicPr>
        <p:blipFill>
          <a:blip r:embed="rId3"/>
          <a:stretch>
            <a:fillRect/>
          </a:stretch>
        </p:blipFill>
        <p:spPr>
          <a:xfrm>
            <a:off x="5036023" y="6282963"/>
            <a:ext cx="1794681" cy="482734"/>
          </a:xfrm>
          <a:prstGeom prst="rect">
            <a:avLst/>
          </a:prstGeom>
        </p:spPr>
      </p:pic>
      <p:pic>
        <p:nvPicPr>
          <p:cNvPr id="10" name="Picture 6"/>
          <p:cNvPicPr>
            <a:picLocks noChangeAspect="1"/>
          </p:cNvPicPr>
          <p:nvPr userDrawn="1"/>
        </p:nvPicPr>
        <p:blipFill>
          <a:blip r:embed="rId4"/>
          <a:stretch>
            <a:fillRect/>
          </a:stretch>
        </p:blipFill>
        <p:spPr>
          <a:xfrm>
            <a:off x="10162465" y="6233407"/>
            <a:ext cx="1792975" cy="532290"/>
          </a:xfrm>
          <a:prstGeom prst="rect">
            <a:avLst/>
          </a:prstGeom>
        </p:spPr>
      </p:pic>
      <p:pic>
        <p:nvPicPr>
          <p:cNvPr id="11" name="Imag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6071" y="174465"/>
            <a:ext cx="1542082" cy="649587"/>
          </a:xfrm>
          <a:prstGeom prst="rect">
            <a:avLst/>
          </a:prstGeom>
        </p:spPr>
      </p:pic>
    </p:spTree>
    <p:extLst>
      <p:ext uri="{BB962C8B-B14F-4D97-AF65-F5344CB8AC3E}">
        <p14:creationId xmlns:p14="http://schemas.microsoft.com/office/powerpoint/2010/main" val="388955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600" b="1"/>
            </a:lvl1pPr>
          </a:lstStyle>
          <a:p>
            <a:r>
              <a:rPr lang="fr-FR"/>
              <a:t>Modifiez le style du titre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r-FR"/>
              <a:t>Cliquez sur l'icône pour ajouter une image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Modifier les styles du texte du masque</a:t>
            </a:r>
          </a:p>
        </p:txBody>
      </p:sp>
      <p:sp>
        <p:nvSpPr>
          <p:cNvPr id="7" name="Slide Number Placeholder 6"/>
          <p:cNvSpPr>
            <a:spLocks noGrp="1"/>
          </p:cNvSpPr>
          <p:nvPr>
            <p:ph type="sldNum" sz="quarter" idx="12"/>
          </p:nvPr>
        </p:nvSpPr>
        <p:spPr/>
        <p:txBody>
          <a:bodyPr/>
          <a:lstStyle/>
          <a:p>
            <a:fld id="{C88CAE2C-6A57-4E3C-BC79-A7A4BA994517}" type="slidenum">
              <a:rPr lang="en-GB" smtClean="0"/>
              <a:t>‹N°›</a:t>
            </a:fld>
            <a:endParaRPr lang="en-GB"/>
          </a:p>
        </p:txBody>
      </p:sp>
      <p:pic>
        <p:nvPicPr>
          <p:cNvPr id="8" name="Picture 5"/>
          <p:cNvPicPr>
            <a:picLocks noChangeAspect="1"/>
          </p:cNvPicPr>
          <p:nvPr userDrawn="1"/>
        </p:nvPicPr>
        <p:blipFill>
          <a:blip r:embed="rId2"/>
          <a:stretch>
            <a:fillRect/>
          </a:stretch>
        </p:blipFill>
        <p:spPr>
          <a:xfrm>
            <a:off x="238009" y="6312131"/>
            <a:ext cx="937660" cy="453566"/>
          </a:xfrm>
          <a:prstGeom prst="rect">
            <a:avLst/>
          </a:prstGeom>
        </p:spPr>
      </p:pic>
      <p:pic>
        <p:nvPicPr>
          <p:cNvPr id="9" name="Picture 7"/>
          <p:cNvPicPr>
            <a:picLocks noChangeAspect="1"/>
          </p:cNvPicPr>
          <p:nvPr userDrawn="1"/>
        </p:nvPicPr>
        <p:blipFill>
          <a:blip r:embed="rId3"/>
          <a:stretch>
            <a:fillRect/>
          </a:stretch>
        </p:blipFill>
        <p:spPr>
          <a:xfrm>
            <a:off x="5036023" y="6282963"/>
            <a:ext cx="1794681" cy="482734"/>
          </a:xfrm>
          <a:prstGeom prst="rect">
            <a:avLst/>
          </a:prstGeom>
        </p:spPr>
      </p:pic>
      <p:pic>
        <p:nvPicPr>
          <p:cNvPr id="10" name="Picture 6"/>
          <p:cNvPicPr>
            <a:picLocks noChangeAspect="1"/>
          </p:cNvPicPr>
          <p:nvPr userDrawn="1"/>
        </p:nvPicPr>
        <p:blipFill>
          <a:blip r:embed="rId4"/>
          <a:stretch>
            <a:fillRect/>
          </a:stretch>
        </p:blipFill>
        <p:spPr>
          <a:xfrm>
            <a:off x="10162465" y="6233407"/>
            <a:ext cx="1792975" cy="532290"/>
          </a:xfrm>
          <a:prstGeom prst="rect">
            <a:avLst/>
          </a:prstGeom>
        </p:spPr>
      </p:pic>
      <p:pic>
        <p:nvPicPr>
          <p:cNvPr id="11" name="Imag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6071" y="174465"/>
            <a:ext cx="1542082" cy="649587"/>
          </a:xfrm>
          <a:prstGeom prst="rect">
            <a:avLst/>
          </a:prstGeom>
        </p:spPr>
      </p:pic>
    </p:spTree>
    <p:extLst>
      <p:ext uri="{BB962C8B-B14F-4D97-AF65-F5344CB8AC3E}">
        <p14:creationId xmlns:p14="http://schemas.microsoft.com/office/powerpoint/2010/main" val="2406048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82890"/>
            <a:ext cx="10515600" cy="489407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Slide Number Placeholder 5"/>
          <p:cNvSpPr>
            <a:spLocks noGrp="1"/>
          </p:cNvSpPr>
          <p:nvPr>
            <p:ph type="sldNum" sz="quarter" idx="4"/>
          </p:nvPr>
        </p:nvSpPr>
        <p:spPr>
          <a:xfrm>
            <a:off x="9411579" y="6405427"/>
            <a:ext cx="687125" cy="360270"/>
          </a:xfrm>
          <a:prstGeom prst="rect">
            <a:avLst/>
          </a:prstGeom>
        </p:spPr>
        <p:txBody>
          <a:bodyPr vert="horz" lIns="91440" tIns="45720" rIns="91440" bIns="45720" rtlCol="0" anchor="ctr"/>
          <a:lstStyle>
            <a:lvl1pPr algn="ctr">
              <a:defRPr sz="1200">
                <a:solidFill>
                  <a:schemeClr val="tx1">
                    <a:tint val="75000"/>
                  </a:schemeClr>
                </a:solidFill>
              </a:defRPr>
            </a:lvl1pPr>
          </a:lstStyle>
          <a:p>
            <a:fld id="{C88CAE2C-6A57-4E3C-BC79-A7A4BA994517}" type="slidenum">
              <a:rPr lang="en-GB" smtClean="0"/>
              <a:pPr/>
              <a:t>‹N°›</a:t>
            </a:fld>
            <a:endParaRPr lang="en-GB"/>
          </a:p>
        </p:txBody>
      </p:sp>
    </p:spTree>
    <p:extLst>
      <p:ext uri="{BB962C8B-B14F-4D97-AF65-F5344CB8AC3E}">
        <p14:creationId xmlns:p14="http://schemas.microsoft.com/office/powerpoint/2010/main" val="49274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lang="en-US" sz="2600" kern="1200" dirty="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SzPct val="56000"/>
        <a:buFont typeface="Courier New" panose="02070309020205020404" pitchFamily="49" charset="0"/>
        <a:buChar char="o"/>
        <a:defRPr lang="en-US" sz="2400" kern="1200" dirty="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panose="05000000000000000000" pitchFamily="2" charset="2"/>
        <a:buChar char="§"/>
        <a:defRPr lang="en-US" sz="2000" kern="1200" dirty="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SzPct val="50000"/>
        <a:buFont typeface="Wingdings" panose="05000000000000000000" pitchFamily="2" charset="2"/>
        <a:buChar char="q"/>
        <a:defRPr lang="en-US" sz="1800" kern="1200" dirty="0" smtClean="0">
          <a:solidFill>
            <a:schemeClr val="tx1"/>
          </a:solidFill>
          <a:latin typeface="+mn-lt"/>
          <a:ea typeface="+mn-ea"/>
          <a:cs typeface="+mn-cs"/>
        </a:defRPr>
      </a:lvl4pPr>
      <a:lvl5pPr marL="2057349" indent="-228594" algn="l" defTabSz="914377" rtl="0" eaLnBrk="1" latinLnBrk="0" hangingPunct="1">
        <a:lnSpc>
          <a:spcPct val="90000"/>
        </a:lnSpc>
        <a:spcBef>
          <a:spcPts val="500"/>
        </a:spcBef>
        <a:buSzPct val="60000"/>
        <a:buFont typeface="Wingdings" panose="05000000000000000000" pitchFamily="2" charset="2"/>
        <a:buChar char="Ø"/>
        <a:defRPr lang="en-GB" sz="1600" kern="1200" dirty="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29.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svg"/><Relationship Id="rId4" Type="http://schemas.openxmlformats.org/officeDocument/2006/relationships/image" Target="../media/image30.sv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tif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463808" y="26166"/>
            <a:ext cx="172819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5"/>
          <p:cNvSpPr txBox="1">
            <a:spLocks/>
          </p:cNvSpPr>
          <p:nvPr/>
        </p:nvSpPr>
        <p:spPr>
          <a:xfrm>
            <a:off x="2539033" y="3245842"/>
            <a:ext cx="7252702" cy="1872208"/>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fr-FR" sz="4000" dirty="0">
                <a:latin typeface="Calibri" panose="020F0502020204030204" pitchFamily="34" charset="0"/>
              </a:rPr>
              <a:t>Pariez sur la Data</a:t>
            </a:r>
            <a:endParaRPr lang="fr-FR" sz="5400" dirty="0">
              <a:latin typeface="Calibri" panose="020F0502020204030204" pitchFamily="34" charset="0"/>
            </a:endParaRPr>
          </a:p>
          <a:p>
            <a:pPr algn="ctr"/>
            <a:r>
              <a:rPr lang="fr-FR" sz="2400" dirty="0">
                <a:latin typeface="Calibri" panose="020F0502020204030204" pitchFamily="34" charset="0"/>
              </a:rPr>
              <a:t>2019-02-07</a:t>
            </a:r>
          </a:p>
          <a:p>
            <a:pPr algn="ctr"/>
            <a:r>
              <a:rPr lang="fr-FR" sz="2400" dirty="0">
                <a:latin typeface="Calibri" panose="020F0502020204030204" pitchFamily="34" charset="0"/>
              </a:rPr>
              <a:t>Bordeaux</a:t>
            </a:r>
            <a:endParaRPr lang="fr-FR" sz="3000" dirty="0">
              <a:latin typeface="Calibri" panose="020F0502020204030204" pitchFamily="34" charset="0"/>
            </a:endParaRPr>
          </a:p>
        </p:txBody>
      </p:sp>
      <p:sp>
        <p:nvSpPr>
          <p:cNvPr id="2" name="Rectangle 1">
            <a:extLst>
              <a:ext uri="{FF2B5EF4-FFF2-40B4-BE49-F238E27FC236}">
                <a16:creationId xmlns:a16="http://schemas.microsoft.com/office/drawing/2014/main" id="{20233B67-C542-4FA3-81D7-19C41F36B042}"/>
              </a:ext>
            </a:extLst>
          </p:cNvPr>
          <p:cNvSpPr/>
          <p:nvPr/>
        </p:nvSpPr>
        <p:spPr>
          <a:xfrm>
            <a:off x="1263496" y="4933384"/>
            <a:ext cx="2551083" cy="707886"/>
          </a:xfrm>
          <a:prstGeom prst="rect">
            <a:avLst/>
          </a:prstGeom>
        </p:spPr>
        <p:txBody>
          <a:bodyPr wrap="none">
            <a:spAutoFit/>
          </a:bodyPr>
          <a:lstStyle/>
          <a:p>
            <a:pPr algn="ctr"/>
            <a:r>
              <a:rPr lang="fr-FR" sz="2000" dirty="0">
                <a:latin typeface="Calibri" panose="020F0502020204030204" pitchFamily="34" charset="0"/>
              </a:rPr>
              <a:t>Bertrand Warot</a:t>
            </a:r>
          </a:p>
          <a:p>
            <a:pPr algn="ctr"/>
            <a:r>
              <a:rPr lang="fr-FR" sz="2000" b="1" dirty="0">
                <a:latin typeface="Calibri" panose="020F0502020204030204" pitchFamily="34" charset="0"/>
              </a:rPr>
              <a:t>Data Science Manager</a:t>
            </a:r>
          </a:p>
        </p:txBody>
      </p:sp>
      <p:sp>
        <p:nvSpPr>
          <p:cNvPr id="6" name="Rectangle 5">
            <a:extLst>
              <a:ext uri="{FF2B5EF4-FFF2-40B4-BE49-F238E27FC236}">
                <a16:creationId xmlns:a16="http://schemas.microsoft.com/office/drawing/2014/main" id="{5C0B39AE-17E7-486D-B15D-69CB72716D80}"/>
              </a:ext>
            </a:extLst>
          </p:cNvPr>
          <p:cNvSpPr/>
          <p:nvPr/>
        </p:nvSpPr>
        <p:spPr>
          <a:xfrm>
            <a:off x="8377423" y="4933261"/>
            <a:ext cx="3142335" cy="707886"/>
          </a:xfrm>
          <a:prstGeom prst="rect">
            <a:avLst/>
          </a:prstGeom>
        </p:spPr>
        <p:txBody>
          <a:bodyPr wrap="none">
            <a:spAutoFit/>
          </a:bodyPr>
          <a:lstStyle/>
          <a:p>
            <a:pPr algn="ctr"/>
            <a:r>
              <a:rPr lang="fr-FR" sz="2000" dirty="0">
                <a:latin typeface="Calibri" panose="020F0502020204030204" pitchFamily="34" charset="0"/>
              </a:rPr>
              <a:t>Simon Gouvert</a:t>
            </a:r>
          </a:p>
          <a:p>
            <a:pPr algn="ctr"/>
            <a:r>
              <a:rPr lang="fr-FR" sz="2000" b="1" dirty="0">
                <a:latin typeface="Calibri" panose="020F0502020204030204" pitchFamily="34" charset="0"/>
              </a:rPr>
              <a:t>Business Analytics Manager</a:t>
            </a:r>
          </a:p>
        </p:txBody>
      </p:sp>
    </p:spTree>
    <p:extLst>
      <p:ext uri="{BB962C8B-B14F-4D97-AF65-F5344CB8AC3E}">
        <p14:creationId xmlns:p14="http://schemas.microsoft.com/office/powerpoint/2010/main" val="28004875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0FB8D8-A699-4B9A-AE47-1C59DCB43DD0}"/>
              </a:ext>
            </a:extLst>
          </p:cNvPr>
          <p:cNvSpPr/>
          <p:nvPr/>
        </p:nvSpPr>
        <p:spPr>
          <a:xfrm>
            <a:off x="0" y="4527408"/>
            <a:ext cx="12192000" cy="23305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re 2">
            <a:extLst>
              <a:ext uri="{FF2B5EF4-FFF2-40B4-BE49-F238E27FC236}">
                <a16:creationId xmlns:a16="http://schemas.microsoft.com/office/drawing/2014/main" id="{F0C0BA06-5B61-4DA2-B5D4-FE37C6EC8BA4}"/>
              </a:ext>
            </a:extLst>
          </p:cNvPr>
          <p:cNvSpPr>
            <a:spLocks noGrp="1"/>
          </p:cNvSpPr>
          <p:nvPr>
            <p:ph type="title"/>
          </p:nvPr>
        </p:nvSpPr>
        <p:spPr/>
        <p:txBody>
          <a:bodyPr/>
          <a:lstStyle/>
          <a:p>
            <a:r>
              <a:rPr lang="en-GB">
                <a:latin typeface="Metropolis" panose="00000500000000000000"/>
              </a:rPr>
              <a:t>Des bases à </a:t>
            </a:r>
            <a:r>
              <a:rPr lang="en-GB" err="1">
                <a:latin typeface="Metropolis" panose="00000500000000000000"/>
              </a:rPr>
              <a:t>constuire</a:t>
            </a:r>
            <a:endParaRPr lang="en-GB">
              <a:latin typeface="Metropolis" panose="00000500000000000000"/>
            </a:endParaRPr>
          </a:p>
        </p:txBody>
      </p:sp>
      <p:sp>
        <p:nvSpPr>
          <p:cNvPr id="4" name="Rectangle 3">
            <a:extLst>
              <a:ext uri="{FF2B5EF4-FFF2-40B4-BE49-F238E27FC236}">
                <a16:creationId xmlns:a16="http://schemas.microsoft.com/office/drawing/2014/main" id="{511F4CBC-6AC0-4E52-9E30-D73301CCC02E}"/>
              </a:ext>
            </a:extLst>
          </p:cNvPr>
          <p:cNvSpPr/>
          <p:nvPr/>
        </p:nvSpPr>
        <p:spPr>
          <a:xfrm>
            <a:off x="564526" y="1415235"/>
            <a:ext cx="8654550" cy="584775"/>
          </a:xfrm>
          <a:prstGeom prst="rect">
            <a:avLst/>
          </a:prstGeom>
        </p:spPr>
        <p:txBody>
          <a:bodyPr wrap="none">
            <a:spAutoFit/>
          </a:bodyPr>
          <a:lstStyle/>
          <a:p>
            <a:pPr algn="ctr"/>
            <a:r>
              <a:rPr lang="en-GB" sz="3200" i="1">
                <a:solidFill>
                  <a:srgbClr val="17617C"/>
                </a:solidFill>
                <a:latin typeface="Metropolis" panose="00000500000000000000"/>
              </a:rPr>
              <a:t>Nouvelles definitions des KPI + première </a:t>
            </a:r>
            <a:r>
              <a:rPr lang="en-GB" sz="3200" i="1" err="1">
                <a:solidFill>
                  <a:srgbClr val="17617C"/>
                </a:solidFill>
                <a:latin typeface="Metropolis" panose="00000500000000000000"/>
              </a:rPr>
              <a:t>pédagogie</a:t>
            </a:r>
            <a:endParaRPr lang="en-GB" sz="1200" i="1">
              <a:solidFill>
                <a:srgbClr val="17617C"/>
              </a:solidFill>
              <a:latin typeface="Metropolis" panose="00000500000000000000"/>
            </a:endParaRPr>
          </a:p>
        </p:txBody>
      </p:sp>
      <p:pic>
        <p:nvPicPr>
          <p:cNvPr id="1026" name="Picture 2" descr="https://upload.wikimedia.org/wikipedia/fr/thumb/a/a4/Logo_dataiku.png/280px-Logo_dataiku.png">
            <a:extLst>
              <a:ext uri="{FF2B5EF4-FFF2-40B4-BE49-F238E27FC236}">
                <a16:creationId xmlns:a16="http://schemas.microsoft.com/office/drawing/2014/main" id="{4D11932E-109B-4C2D-9E32-1A6C514C6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705" y="5022810"/>
            <a:ext cx="2116660" cy="11792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Ã©sultat de recherche d'images pour &quot;tableau software logo&quot;">
            <a:extLst>
              <a:ext uri="{FF2B5EF4-FFF2-40B4-BE49-F238E27FC236}">
                <a16:creationId xmlns:a16="http://schemas.microsoft.com/office/drawing/2014/main" id="{F95E2B54-6223-4253-8074-EB2D355EBF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3923" y="4527408"/>
            <a:ext cx="3044153" cy="2093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Ã©sultat de recherche d'images pour &quot;snowflake software logo&quot;">
            <a:extLst>
              <a:ext uri="{FF2B5EF4-FFF2-40B4-BE49-F238E27FC236}">
                <a16:creationId xmlns:a16="http://schemas.microsoft.com/office/drawing/2014/main" id="{1A76CB3A-8ED4-489F-B95D-47E06989166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57940" y="4449653"/>
            <a:ext cx="2767889" cy="224891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D338169-9857-4B40-9A72-BC3750201D2A}"/>
              </a:ext>
            </a:extLst>
          </p:cNvPr>
          <p:cNvSpPr/>
          <p:nvPr/>
        </p:nvSpPr>
        <p:spPr>
          <a:xfrm>
            <a:off x="872813" y="3172919"/>
            <a:ext cx="1801519" cy="769441"/>
          </a:xfrm>
          <a:prstGeom prst="rect">
            <a:avLst/>
          </a:prstGeom>
        </p:spPr>
        <p:txBody>
          <a:bodyPr wrap="none">
            <a:spAutoFit/>
          </a:bodyPr>
          <a:lstStyle/>
          <a:p>
            <a:pPr algn="ctr"/>
            <a:r>
              <a:rPr lang="en-GB" sz="2400" b="1">
                <a:solidFill>
                  <a:srgbClr val="55D6D2"/>
                </a:solidFill>
              </a:rPr>
              <a:t>3 </a:t>
            </a:r>
            <a:r>
              <a:rPr lang="en-GB" sz="2400" b="1" err="1">
                <a:solidFill>
                  <a:srgbClr val="55D6D2"/>
                </a:solidFill>
              </a:rPr>
              <a:t>personnes</a:t>
            </a:r>
            <a:r>
              <a:rPr lang="en-GB" sz="2400" b="1">
                <a:solidFill>
                  <a:srgbClr val="55D6D2"/>
                </a:solidFill>
              </a:rPr>
              <a:t> </a:t>
            </a:r>
          </a:p>
          <a:p>
            <a:pPr algn="ctr"/>
            <a:r>
              <a:rPr lang="en-GB" sz="2000">
                <a:solidFill>
                  <a:srgbClr val="55D6D2"/>
                </a:solidFill>
              </a:rPr>
              <a:t>début 2018</a:t>
            </a:r>
          </a:p>
        </p:txBody>
      </p:sp>
      <p:sp>
        <p:nvSpPr>
          <p:cNvPr id="11" name="Rectangle 10">
            <a:extLst>
              <a:ext uri="{FF2B5EF4-FFF2-40B4-BE49-F238E27FC236}">
                <a16:creationId xmlns:a16="http://schemas.microsoft.com/office/drawing/2014/main" id="{5B438CC3-9626-4F9F-AB25-B9CD90423D45}"/>
              </a:ext>
            </a:extLst>
          </p:cNvPr>
          <p:cNvSpPr/>
          <p:nvPr/>
        </p:nvSpPr>
        <p:spPr>
          <a:xfrm>
            <a:off x="5265338" y="2796046"/>
            <a:ext cx="6615165" cy="1200329"/>
          </a:xfrm>
          <a:prstGeom prst="rect">
            <a:avLst/>
          </a:prstGeom>
        </p:spPr>
        <p:txBody>
          <a:bodyPr wrap="square" anchor="t">
            <a:spAutoFit/>
          </a:bodyPr>
          <a:lstStyle/>
          <a:p>
            <a:pPr algn="ctr"/>
            <a:r>
              <a:rPr lang="en-GB" sz="4000" b="1">
                <a:solidFill>
                  <a:srgbClr val="55D6D2"/>
                </a:solidFill>
              </a:rPr>
              <a:t>15 </a:t>
            </a:r>
            <a:r>
              <a:rPr lang="en-GB" sz="4000" b="1" err="1">
                <a:solidFill>
                  <a:srgbClr val="55D6D2"/>
                </a:solidFill>
              </a:rPr>
              <a:t>personnes</a:t>
            </a:r>
            <a:r>
              <a:rPr lang="en-GB" sz="4000" b="1">
                <a:solidFill>
                  <a:srgbClr val="55D6D2"/>
                </a:solidFill>
              </a:rPr>
              <a:t> + </a:t>
            </a:r>
            <a:r>
              <a:rPr lang="en-GB" sz="4000" b="1" err="1">
                <a:solidFill>
                  <a:srgbClr val="55D6D2"/>
                </a:solidFill>
              </a:rPr>
              <a:t>réorganisation</a:t>
            </a:r>
          </a:p>
          <a:p>
            <a:pPr algn="ctr"/>
            <a:r>
              <a:rPr lang="en-GB" sz="3200">
                <a:solidFill>
                  <a:srgbClr val="55D6D2"/>
                </a:solidFill>
              </a:rPr>
              <a:t>début 2019</a:t>
            </a:r>
          </a:p>
        </p:txBody>
      </p:sp>
      <p:pic>
        <p:nvPicPr>
          <p:cNvPr id="7" name="Graphique 6" descr="Flèche : courbe légère">
            <a:extLst>
              <a:ext uri="{FF2B5EF4-FFF2-40B4-BE49-F238E27FC236}">
                <a16:creationId xmlns:a16="http://schemas.microsoft.com/office/drawing/2014/main" id="{1DAE9E4B-296F-43E2-8E72-91B68B11D3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1016">
            <a:off x="3238049" y="2873657"/>
            <a:ext cx="1463572" cy="1463572"/>
          </a:xfrm>
          <a:prstGeom prst="rect">
            <a:avLst/>
          </a:prstGeom>
        </p:spPr>
      </p:pic>
    </p:spTree>
    <p:extLst>
      <p:ext uri="{BB962C8B-B14F-4D97-AF65-F5344CB8AC3E}">
        <p14:creationId xmlns:p14="http://schemas.microsoft.com/office/powerpoint/2010/main" val="143529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2DC9E92D-9D67-42AA-B1FF-F027326C6672}"/>
              </a:ext>
            </a:extLst>
          </p:cNvPr>
          <p:cNvSpPr/>
          <p:nvPr/>
        </p:nvSpPr>
        <p:spPr>
          <a:xfrm rot="18779578">
            <a:off x="1375702" y="1699816"/>
            <a:ext cx="6258745" cy="32658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que 14" descr="Enseignant">
            <a:extLst>
              <a:ext uri="{FF2B5EF4-FFF2-40B4-BE49-F238E27FC236}">
                <a16:creationId xmlns:a16="http://schemas.microsoft.com/office/drawing/2014/main" id="{A2977167-FF66-44DA-B067-D121DAB8C8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77744" y="3519087"/>
            <a:ext cx="1616142" cy="1616142"/>
          </a:xfrm>
          <a:prstGeom prst="rect">
            <a:avLst/>
          </a:prstGeom>
        </p:spPr>
      </p:pic>
      <p:sp>
        <p:nvSpPr>
          <p:cNvPr id="3" name="Titre 2">
            <a:extLst>
              <a:ext uri="{FF2B5EF4-FFF2-40B4-BE49-F238E27FC236}">
                <a16:creationId xmlns:a16="http://schemas.microsoft.com/office/drawing/2014/main" id="{22832538-1475-4F62-A394-90CDE233D51E}"/>
              </a:ext>
            </a:extLst>
          </p:cNvPr>
          <p:cNvSpPr>
            <a:spLocks noGrp="1"/>
          </p:cNvSpPr>
          <p:nvPr>
            <p:ph type="title"/>
          </p:nvPr>
        </p:nvSpPr>
        <p:spPr/>
        <p:txBody>
          <a:bodyPr/>
          <a:lstStyle/>
          <a:p>
            <a:r>
              <a:rPr lang="en-GB" err="1">
                <a:latin typeface="Metropolis" panose="00000500000000000000"/>
              </a:rPr>
              <a:t>Maintenant</a:t>
            </a:r>
            <a:r>
              <a:rPr lang="en-GB">
                <a:latin typeface="Metropolis" panose="00000500000000000000"/>
              </a:rPr>
              <a:t> …</a:t>
            </a:r>
          </a:p>
        </p:txBody>
      </p:sp>
      <p:pic>
        <p:nvPicPr>
          <p:cNvPr id="5" name="Graphique 4" descr="Base de données">
            <a:extLst>
              <a:ext uri="{FF2B5EF4-FFF2-40B4-BE49-F238E27FC236}">
                <a16:creationId xmlns:a16="http://schemas.microsoft.com/office/drawing/2014/main" id="{4FF33998-2714-40DB-A3F2-E523B8108D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71245" y="4179102"/>
            <a:ext cx="523220" cy="523220"/>
          </a:xfrm>
          <a:prstGeom prst="rect">
            <a:avLst/>
          </a:prstGeom>
        </p:spPr>
      </p:pic>
      <p:sp>
        <p:nvSpPr>
          <p:cNvPr id="4" name="Flèche : droite 3">
            <a:extLst>
              <a:ext uri="{FF2B5EF4-FFF2-40B4-BE49-F238E27FC236}">
                <a16:creationId xmlns:a16="http://schemas.microsoft.com/office/drawing/2014/main" id="{A492D8C6-3CEA-46A0-95F8-68BC8E570152}"/>
              </a:ext>
            </a:extLst>
          </p:cNvPr>
          <p:cNvSpPr/>
          <p:nvPr/>
        </p:nvSpPr>
        <p:spPr>
          <a:xfrm>
            <a:off x="4969922" y="3909384"/>
            <a:ext cx="2252156" cy="667920"/>
          </a:xfrm>
          <a:prstGeom prst="rightArrow">
            <a:avLst/>
          </a:prstGeom>
          <a:solidFill>
            <a:schemeClr val="tx2">
              <a:lumMod val="20000"/>
              <a:lumOff val="80000"/>
              <a:alpha val="54902"/>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74C5375-7852-4E39-B7C5-FB82FE02FAA8}"/>
              </a:ext>
            </a:extLst>
          </p:cNvPr>
          <p:cNvSpPr/>
          <p:nvPr/>
        </p:nvSpPr>
        <p:spPr>
          <a:xfrm>
            <a:off x="2991919" y="5003548"/>
            <a:ext cx="482824" cy="523220"/>
          </a:xfrm>
          <a:prstGeom prst="rect">
            <a:avLst/>
          </a:prstGeom>
        </p:spPr>
        <p:txBody>
          <a:bodyPr wrap="none">
            <a:spAutoFit/>
          </a:bodyPr>
          <a:lstStyle/>
          <a:p>
            <a:r>
              <a:rPr lang="en-GB" sz="2800" b="1">
                <a:solidFill>
                  <a:srgbClr val="F85B30"/>
                </a:solidFill>
              </a:rPr>
              <a:t>BI</a:t>
            </a:r>
          </a:p>
        </p:txBody>
      </p:sp>
      <p:sp>
        <p:nvSpPr>
          <p:cNvPr id="14" name="Rectangle 13">
            <a:extLst>
              <a:ext uri="{FF2B5EF4-FFF2-40B4-BE49-F238E27FC236}">
                <a16:creationId xmlns:a16="http://schemas.microsoft.com/office/drawing/2014/main" id="{0E4973DE-EBDF-4314-8512-B8C099ADCBE9}"/>
              </a:ext>
            </a:extLst>
          </p:cNvPr>
          <p:cNvSpPr/>
          <p:nvPr/>
        </p:nvSpPr>
        <p:spPr>
          <a:xfrm>
            <a:off x="8395628" y="4997471"/>
            <a:ext cx="1468672" cy="523220"/>
          </a:xfrm>
          <a:prstGeom prst="rect">
            <a:avLst/>
          </a:prstGeom>
        </p:spPr>
        <p:txBody>
          <a:bodyPr wrap="none">
            <a:spAutoFit/>
          </a:bodyPr>
          <a:lstStyle/>
          <a:p>
            <a:r>
              <a:rPr lang="en-GB" sz="2800" b="1">
                <a:solidFill>
                  <a:srgbClr val="17617C"/>
                </a:solidFill>
              </a:rPr>
              <a:t>Business</a:t>
            </a:r>
          </a:p>
        </p:txBody>
      </p:sp>
      <p:sp>
        <p:nvSpPr>
          <p:cNvPr id="12" name="Signe de multiplication 11">
            <a:extLst>
              <a:ext uri="{FF2B5EF4-FFF2-40B4-BE49-F238E27FC236}">
                <a16:creationId xmlns:a16="http://schemas.microsoft.com/office/drawing/2014/main" id="{1B000F42-0959-41CC-A82D-3417C229EBF6}"/>
              </a:ext>
            </a:extLst>
          </p:cNvPr>
          <p:cNvSpPr/>
          <p:nvPr/>
        </p:nvSpPr>
        <p:spPr>
          <a:xfrm>
            <a:off x="5514947" y="3759473"/>
            <a:ext cx="993913" cy="937324"/>
          </a:xfrm>
          <a:prstGeom prst="mathMultiply">
            <a:avLst/>
          </a:prstGeom>
          <a:ln w="762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7" name="Flèche : double flèche horizontale 16">
            <a:extLst>
              <a:ext uri="{FF2B5EF4-FFF2-40B4-BE49-F238E27FC236}">
                <a16:creationId xmlns:a16="http://schemas.microsoft.com/office/drawing/2014/main" id="{58445A30-8D18-447A-B5F0-302F23FCF001}"/>
              </a:ext>
            </a:extLst>
          </p:cNvPr>
          <p:cNvSpPr/>
          <p:nvPr/>
        </p:nvSpPr>
        <p:spPr>
          <a:xfrm rot="19244203">
            <a:off x="3226589" y="2599131"/>
            <a:ext cx="1932198" cy="667920"/>
          </a:xfrm>
          <a:prstGeom prst="leftRightArrow">
            <a:avLst/>
          </a:prstGeom>
          <a:solidFill>
            <a:schemeClr val="tx2">
              <a:lumMod val="20000"/>
              <a:lumOff val="80000"/>
              <a:alpha val="54902"/>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53E9D8A-8033-49EE-9002-698FD1C937A9}"/>
              </a:ext>
            </a:extLst>
          </p:cNvPr>
          <p:cNvSpPr/>
          <p:nvPr/>
        </p:nvSpPr>
        <p:spPr>
          <a:xfrm>
            <a:off x="5461283" y="2201166"/>
            <a:ext cx="1469185" cy="523220"/>
          </a:xfrm>
          <a:prstGeom prst="rect">
            <a:avLst/>
          </a:prstGeom>
        </p:spPr>
        <p:txBody>
          <a:bodyPr wrap="none">
            <a:spAutoFit/>
          </a:bodyPr>
          <a:lstStyle/>
          <a:p>
            <a:r>
              <a:rPr lang="en-GB" sz="2800" b="1" err="1">
                <a:solidFill>
                  <a:srgbClr val="55D6D2"/>
                </a:solidFill>
              </a:rPr>
              <a:t>Analyste</a:t>
            </a:r>
            <a:endParaRPr lang="en-GB" sz="2800" b="1">
              <a:solidFill>
                <a:srgbClr val="55D6D2"/>
              </a:solidFill>
            </a:endParaRPr>
          </a:p>
        </p:txBody>
      </p:sp>
      <p:pic>
        <p:nvPicPr>
          <p:cNvPr id="30" name="Graphique 29" descr="Tête avec engrenages">
            <a:extLst>
              <a:ext uri="{FF2B5EF4-FFF2-40B4-BE49-F238E27FC236}">
                <a16:creationId xmlns:a16="http://schemas.microsoft.com/office/drawing/2014/main" id="{293E4ABD-1C6D-4801-9F53-EB05DAC768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50029" y="1053703"/>
            <a:ext cx="914400" cy="914400"/>
          </a:xfrm>
          <a:prstGeom prst="rect">
            <a:avLst/>
          </a:prstGeom>
        </p:spPr>
      </p:pic>
      <p:pic>
        <p:nvPicPr>
          <p:cNvPr id="8" name="Graphique 7" descr="Utilisateur">
            <a:extLst>
              <a:ext uri="{FF2B5EF4-FFF2-40B4-BE49-F238E27FC236}">
                <a16:creationId xmlns:a16="http://schemas.microsoft.com/office/drawing/2014/main" id="{1EABD0D7-3F16-4A4C-8343-7AAFF8D94B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53248" y="3616304"/>
            <a:ext cx="993912" cy="993912"/>
          </a:xfrm>
          <a:prstGeom prst="rect">
            <a:avLst/>
          </a:prstGeom>
        </p:spPr>
      </p:pic>
      <p:sp>
        <p:nvSpPr>
          <p:cNvPr id="31" name="Flèche : double flèche horizontale 30">
            <a:extLst>
              <a:ext uri="{FF2B5EF4-FFF2-40B4-BE49-F238E27FC236}">
                <a16:creationId xmlns:a16="http://schemas.microsoft.com/office/drawing/2014/main" id="{357BFA02-1A8D-4F3C-BA9A-49CADC0B0695}"/>
              </a:ext>
            </a:extLst>
          </p:cNvPr>
          <p:cNvSpPr/>
          <p:nvPr/>
        </p:nvSpPr>
        <p:spPr>
          <a:xfrm rot="2355797" flipV="1">
            <a:off x="7060358" y="2560260"/>
            <a:ext cx="1932198" cy="667920"/>
          </a:xfrm>
          <a:prstGeom prst="leftRightArrow">
            <a:avLst/>
          </a:prstGeom>
          <a:solidFill>
            <a:schemeClr val="tx2">
              <a:lumMod val="20000"/>
              <a:lumOff val="80000"/>
              <a:alpha val="54902"/>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Bulle narrative : ronde 31">
            <a:extLst>
              <a:ext uri="{FF2B5EF4-FFF2-40B4-BE49-F238E27FC236}">
                <a16:creationId xmlns:a16="http://schemas.microsoft.com/office/drawing/2014/main" id="{CEC24ED4-B051-4CC2-9E49-2CF248398097}"/>
              </a:ext>
            </a:extLst>
          </p:cNvPr>
          <p:cNvSpPr/>
          <p:nvPr/>
        </p:nvSpPr>
        <p:spPr>
          <a:xfrm>
            <a:off x="9435085" y="3064725"/>
            <a:ext cx="1918715" cy="778428"/>
          </a:xfrm>
          <a:prstGeom prst="wedgeEllipseCallout">
            <a:avLst>
              <a:gd name="adj1" fmla="val -33567"/>
              <a:gd name="adj2" fmla="val 66501"/>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494948"/>
                </a:solidFill>
                <a:latin typeface="Lucida Handwriting" panose="03010101010101010101" pitchFamily="66" charset="0"/>
              </a:rPr>
              <a:t>Je </a:t>
            </a:r>
            <a:r>
              <a:rPr lang="en-GB" sz="1600" err="1">
                <a:solidFill>
                  <a:srgbClr val="494948"/>
                </a:solidFill>
                <a:latin typeface="Lucida Handwriting" panose="03010101010101010101" pitchFamily="66" charset="0"/>
              </a:rPr>
              <a:t>veux</a:t>
            </a:r>
            <a:r>
              <a:rPr lang="en-GB" sz="1600">
                <a:solidFill>
                  <a:srgbClr val="494948"/>
                </a:solidFill>
                <a:latin typeface="Lucida Handwriting" panose="03010101010101010101" pitchFamily="66" charset="0"/>
              </a:rPr>
              <a:t> </a:t>
            </a:r>
            <a:r>
              <a:rPr lang="en-GB" sz="1600" err="1">
                <a:solidFill>
                  <a:srgbClr val="494948"/>
                </a:solidFill>
                <a:latin typeface="Lucida Handwriting" panose="03010101010101010101" pitchFamily="66" charset="0"/>
              </a:rPr>
              <a:t>ça</a:t>
            </a:r>
            <a:endParaRPr lang="en-GB" sz="1600">
              <a:solidFill>
                <a:srgbClr val="494948"/>
              </a:solidFill>
              <a:latin typeface="Lucida Handwriting" panose="03010101010101010101" pitchFamily="66" charset="0"/>
            </a:endParaRPr>
          </a:p>
        </p:txBody>
      </p:sp>
      <p:sp>
        <p:nvSpPr>
          <p:cNvPr id="33" name="Bulle narrative : ronde 32">
            <a:extLst>
              <a:ext uri="{FF2B5EF4-FFF2-40B4-BE49-F238E27FC236}">
                <a16:creationId xmlns:a16="http://schemas.microsoft.com/office/drawing/2014/main" id="{D722BEFE-6F7E-44E2-8DE2-49B11D666600}"/>
              </a:ext>
            </a:extLst>
          </p:cNvPr>
          <p:cNvSpPr/>
          <p:nvPr/>
        </p:nvSpPr>
        <p:spPr>
          <a:xfrm>
            <a:off x="6269848" y="397884"/>
            <a:ext cx="2012373" cy="778427"/>
          </a:xfrm>
          <a:prstGeom prst="wedgeEllipseCallout">
            <a:avLst>
              <a:gd name="adj1" fmla="val -33567"/>
              <a:gd name="adj2" fmla="val 66501"/>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err="1">
                <a:solidFill>
                  <a:srgbClr val="494948"/>
                </a:solidFill>
                <a:latin typeface="Lucida Handwriting" panose="03010101010101010101" pitchFamily="66" charset="0"/>
              </a:rPr>
              <a:t>Pourquoi</a:t>
            </a:r>
            <a:r>
              <a:rPr lang="en-GB" sz="1600">
                <a:solidFill>
                  <a:srgbClr val="494948"/>
                </a:solidFill>
                <a:latin typeface="Lucida Handwriting" panose="03010101010101010101" pitchFamily="66" charset="0"/>
              </a:rPr>
              <a:t> ?</a:t>
            </a:r>
          </a:p>
        </p:txBody>
      </p:sp>
      <p:sp>
        <p:nvSpPr>
          <p:cNvPr id="34" name="Bulle narrative : ronde 33">
            <a:extLst>
              <a:ext uri="{FF2B5EF4-FFF2-40B4-BE49-F238E27FC236}">
                <a16:creationId xmlns:a16="http://schemas.microsoft.com/office/drawing/2014/main" id="{157CB743-A3BB-4464-B97C-1AA2799CF0F4}"/>
              </a:ext>
            </a:extLst>
          </p:cNvPr>
          <p:cNvSpPr/>
          <p:nvPr/>
        </p:nvSpPr>
        <p:spPr>
          <a:xfrm>
            <a:off x="9213762" y="2659194"/>
            <a:ext cx="3071579" cy="1146441"/>
          </a:xfrm>
          <a:prstGeom prst="wedgeEllipseCallout">
            <a:avLst>
              <a:gd name="adj1" fmla="val -33567"/>
              <a:gd name="adj2" fmla="val 66501"/>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err="1">
                <a:solidFill>
                  <a:srgbClr val="494948"/>
                </a:solidFill>
                <a:latin typeface="Lucida Handwriting" panose="03010101010101010101" pitchFamily="66" charset="0"/>
              </a:rPr>
              <a:t>J’ai</a:t>
            </a:r>
            <a:r>
              <a:rPr lang="en-GB" sz="1600">
                <a:solidFill>
                  <a:srgbClr val="494948"/>
                </a:solidFill>
                <a:latin typeface="Lucida Handwriting" panose="03010101010101010101" pitchFamily="66" charset="0"/>
              </a:rPr>
              <a:t> </a:t>
            </a:r>
            <a:r>
              <a:rPr lang="en-GB" sz="1600" err="1">
                <a:solidFill>
                  <a:srgbClr val="494948"/>
                </a:solidFill>
                <a:latin typeface="Lucida Handwriting" panose="03010101010101010101" pitchFamily="66" charset="0"/>
              </a:rPr>
              <a:t>toujours</a:t>
            </a:r>
            <a:r>
              <a:rPr lang="en-GB" sz="1600">
                <a:solidFill>
                  <a:srgbClr val="494948"/>
                </a:solidFill>
                <a:latin typeface="Lucida Handwriting" panose="03010101010101010101" pitchFamily="66" charset="0"/>
              </a:rPr>
              <a:t> </a:t>
            </a:r>
            <a:r>
              <a:rPr lang="en-GB" sz="1600" err="1">
                <a:solidFill>
                  <a:srgbClr val="494948"/>
                </a:solidFill>
                <a:latin typeface="Lucida Handwriting" panose="03010101010101010101" pitchFamily="66" charset="0"/>
              </a:rPr>
              <a:t>utilisé</a:t>
            </a:r>
            <a:r>
              <a:rPr lang="en-GB" sz="1600">
                <a:solidFill>
                  <a:srgbClr val="494948"/>
                </a:solidFill>
                <a:latin typeface="Lucida Handwriting" panose="03010101010101010101" pitchFamily="66" charset="0"/>
              </a:rPr>
              <a:t> </a:t>
            </a:r>
            <a:r>
              <a:rPr lang="en-GB" sz="1600" err="1">
                <a:solidFill>
                  <a:srgbClr val="494948"/>
                </a:solidFill>
                <a:latin typeface="Lucida Handwriting" panose="03010101010101010101" pitchFamily="66" charset="0"/>
              </a:rPr>
              <a:t>ça</a:t>
            </a:r>
            <a:r>
              <a:rPr lang="en-GB" sz="1600">
                <a:solidFill>
                  <a:srgbClr val="494948"/>
                </a:solidFill>
                <a:latin typeface="Lucida Handwriting" panose="03010101010101010101" pitchFamily="66" charset="0"/>
              </a:rPr>
              <a:t> pour mon business</a:t>
            </a:r>
          </a:p>
        </p:txBody>
      </p:sp>
      <p:sp>
        <p:nvSpPr>
          <p:cNvPr id="35" name="Bulle narrative : ronde 34">
            <a:extLst>
              <a:ext uri="{FF2B5EF4-FFF2-40B4-BE49-F238E27FC236}">
                <a16:creationId xmlns:a16="http://schemas.microsoft.com/office/drawing/2014/main" id="{AA24D5E0-2020-42E5-ADC6-A11A6FA886E5}"/>
              </a:ext>
            </a:extLst>
          </p:cNvPr>
          <p:cNvSpPr/>
          <p:nvPr/>
        </p:nvSpPr>
        <p:spPr>
          <a:xfrm>
            <a:off x="6096000" y="59894"/>
            <a:ext cx="3071579" cy="1146441"/>
          </a:xfrm>
          <a:prstGeom prst="wedgeEllipseCallout">
            <a:avLst>
              <a:gd name="adj1" fmla="val -33567"/>
              <a:gd name="adj2" fmla="val 66501"/>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err="1">
                <a:solidFill>
                  <a:srgbClr val="494948"/>
                </a:solidFill>
                <a:latin typeface="Lucida Handwriting" panose="03010101010101010101" pitchFamily="66" charset="0"/>
              </a:rPr>
              <a:t>Explique</a:t>
            </a:r>
            <a:r>
              <a:rPr lang="en-GB" sz="1600">
                <a:solidFill>
                  <a:srgbClr val="494948"/>
                </a:solidFill>
                <a:latin typeface="Lucida Handwriting" panose="03010101010101010101" pitchFamily="66" charset="0"/>
              </a:rPr>
              <a:t> nous ta </a:t>
            </a:r>
            <a:r>
              <a:rPr lang="en-GB" sz="1600" err="1">
                <a:solidFill>
                  <a:srgbClr val="494948"/>
                </a:solidFill>
                <a:latin typeface="Lucida Handwriting" panose="03010101010101010101" pitchFamily="66" charset="0"/>
              </a:rPr>
              <a:t>problématique</a:t>
            </a:r>
            <a:r>
              <a:rPr lang="en-GB" sz="1600">
                <a:solidFill>
                  <a:srgbClr val="494948"/>
                </a:solidFill>
                <a:latin typeface="Lucida Handwriting" panose="03010101010101010101" pitchFamily="66" charset="0"/>
              </a:rPr>
              <a:t> </a:t>
            </a:r>
            <a:r>
              <a:rPr lang="en-GB" sz="1600" err="1">
                <a:solidFill>
                  <a:srgbClr val="494948"/>
                </a:solidFill>
                <a:latin typeface="Lucida Handwriting" panose="03010101010101010101" pitchFamily="66" charset="0"/>
              </a:rPr>
              <a:t>plutôt</a:t>
            </a:r>
            <a:endParaRPr lang="en-GB" sz="1600">
              <a:solidFill>
                <a:srgbClr val="494948"/>
              </a:solidFill>
              <a:latin typeface="Lucida Handwriting" panose="03010101010101010101" pitchFamily="66" charset="0"/>
            </a:endParaRPr>
          </a:p>
        </p:txBody>
      </p:sp>
      <p:sp>
        <p:nvSpPr>
          <p:cNvPr id="36" name="Rectangle 35">
            <a:extLst>
              <a:ext uri="{FF2B5EF4-FFF2-40B4-BE49-F238E27FC236}">
                <a16:creationId xmlns:a16="http://schemas.microsoft.com/office/drawing/2014/main" id="{E89A205A-AFB9-4EA1-9836-8A16841407C6}"/>
              </a:ext>
            </a:extLst>
          </p:cNvPr>
          <p:cNvSpPr/>
          <p:nvPr/>
        </p:nvSpPr>
        <p:spPr>
          <a:xfrm>
            <a:off x="2105180" y="4962002"/>
            <a:ext cx="2376484" cy="523220"/>
          </a:xfrm>
          <a:prstGeom prst="rect">
            <a:avLst/>
          </a:prstGeom>
        </p:spPr>
        <p:txBody>
          <a:bodyPr wrap="none">
            <a:spAutoFit/>
          </a:bodyPr>
          <a:lstStyle/>
          <a:p>
            <a:r>
              <a:rPr lang="en-GB" sz="2800" b="1">
                <a:solidFill>
                  <a:srgbClr val="F85B30"/>
                </a:solidFill>
              </a:rPr>
              <a:t>Data </a:t>
            </a:r>
            <a:r>
              <a:rPr lang="en-GB" sz="2800" b="1" err="1">
                <a:solidFill>
                  <a:srgbClr val="F85B30"/>
                </a:solidFill>
              </a:rPr>
              <a:t>ingénieur</a:t>
            </a:r>
            <a:endParaRPr lang="en-GB" sz="2800" b="1">
              <a:solidFill>
                <a:srgbClr val="F85B30"/>
              </a:solidFill>
            </a:endParaRPr>
          </a:p>
        </p:txBody>
      </p:sp>
      <p:pic>
        <p:nvPicPr>
          <p:cNvPr id="37" name="Image 36">
            <a:extLst>
              <a:ext uri="{FF2B5EF4-FFF2-40B4-BE49-F238E27FC236}">
                <a16:creationId xmlns:a16="http://schemas.microsoft.com/office/drawing/2014/main" id="{674DCC01-6231-48D2-99EF-A84767B883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86786" y="1288498"/>
            <a:ext cx="410377" cy="410377"/>
          </a:xfrm>
          <a:prstGeom prst="rect">
            <a:avLst/>
          </a:prstGeom>
        </p:spPr>
      </p:pic>
    </p:spTree>
    <p:extLst>
      <p:ext uri="{BB962C8B-B14F-4D97-AF65-F5344CB8AC3E}">
        <p14:creationId xmlns:p14="http://schemas.microsoft.com/office/powerpoint/2010/main" val="284566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3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7" presetClass="path" presetSubtype="0" accel="50000" decel="50000" fill="hold" nodeType="clickEffect">
                                  <p:stCondLst>
                                    <p:cond delay="0"/>
                                  </p:stCondLst>
                                  <p:childTnLst>
                                    <p:animMotion origin="layout" path="M -4.79167E-6 1.11111E-6 L 0.06042 0.08264 C 0.07357 0.10023 0.09037 0.13171 0.10639 0.16551 C 0.12435 0.2037 0.13724 0.23611 0.14467 0.26204 L 0.18073 0.3838 " pathEditMode="relative" rAng="3000000" ptsTypes="AAAAA">
                                      <p:cBhvr>
                                        <p:cTn id="58" dur="2000" fill="hold"/>
                                        <p:tgtEl>
                                          <p:spTgt spid="37"/>
                                        </p:tgtEl>
                                        <p:attrNameLst>
                                          <p:attrName>ppt_x</p:attrName>
                                          <p:attrName>ppt_y</p:attrName>
                                        </p:attrNameLst>
                                      </p:cBhvr>
                                      <p:rCtr x="9870" y="17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12" grpId="0" animBg="1"/>
      <p:bldP spid="17" grpId="0" animBg="1"/>
      <p:bldP spid="18" grpId="0"/>
      <p:bldP spid="31" grpId="0" animBg="1"/>
      <p:bldP spid="32" grpId="0" animBg="1"/>
      <p:bldP spid="32" grpId="1" animBg="1"/>
      <p:bldP spid="33" grpId="0" animBg="1"/>
      <p:bldP spid="33" grpId="1" animBg="1"/>
      <p:bldP spid="34" grpId="0" animBg="1"/>
      <p:bldP spid="34" grpId="1" animBg="1"/>
      <p:bldP spid="35" grpId="0" animBg="1"/>
      <p:bldP spid="35" grpId="1" animBg="1"/>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Graphique 25">
            <a:extLst>
              <a:ext uri="{FF2B5EF4-FFF2-40B4-BE49-F238E27FC236}">
                <a16:creationId xmlns:a16="http://schemas.microsoft.com/office/drawing/2014/main" id="{45069704-55E2-4EE5-A769-414F1BF6BE35}"/>
              </a:ext>
            </a:extLst>
          </p:cNvPr>
          <p:cNvGraphicFramePr>
            <a:graphicFrameLocks/>
          </p:cNvGraphicFramePr>
          <p:nvPr>
            <p:extLst>
              <p:ext uri="{D42A27DB-BD31-4B8C-83A1-F6EECF244321}">
                <p14:modId xmlns:p14="http://schemas.microsoft.com/office/powerpoint/2010/main" val="1347484699"/>
              </p:ext>
            </p:extLst>
          </p:nvPr>
        </p:nvGraphicFramePr>
        <p:xfrm>
          <a:off x="872293" y="1520798"/>
          <a:ext cx="10173918" cy="3241398"/>
        </p:xfrm>
        <a:graphic>
          <a:graphicData uri="http://schemas.openxmlformats.org/drawingml/2006/chart">
            <c:chart xmlns:c="http://schemas.openxmlformats.org/drawingml/2006/chart" xmlns:r="http://schemas.openxmlformats.org/officeDocument/2006/relationships" r:id="rId3"/>
          </a:graphicData>
        </a:graphic>
      </p:graphicFrame>
      <p:sp>
        <p:nvSpPr>
          <p:cNvPr id="27" name="Rectangle 26">
            <a:extLst>
              <a:ext uri="{FF2B5EF4-FFF2-40B4-BE49-F238E27FC236}">
                <a16:creationId xmlns:a16="http://schemas.microsoft.com/office/drawing/2014/main" id="{936B03BC-C1E7-4051-ADFE-E8AF3B621A46}"/>
              </a:ext>
            </a:extLst>
          </p:cNvPr>
          <p:cNvSpPr/>
          <p:nvPr/>
        </p:nvSpPr>
        <p:spPr>
          <a:xfrm>
            <a:off x="838200" y="1159497"/>
            <a:ext cx="10985409" cy="3602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re 2">
            <a:extLst>
              <a:ext uri="{FF2B5EF4-FFF2-40B4-BE49-F238E27FC236}">
                <a16:creationId xmlns:a16="http://schemas.microsoft.com/office/drawing/2014/main" id="{93470BEE-C795-4E59-87F3-29286540E95A}"/>
              </a:ext>
            </a:extLst>
          </p:cNvPr>
          <p:cNvSpPr>
            <a:spLocks noGrp="1"/>
          </p:cNvSpPr>
          <p:nvPr>
            <p:ph type="title"/>
          </p:nvPr>
        </p:nvSpPr>
        <p:spPr>
          <a:xfrm>
            <a:off x="561754" y="217645"/>
            <a:ext cx="10515600" cy="778427"/>
          </a:xfrm>
        </p:spPr>
        <p:txBody>
          <a:bodyPr/>
          <a:lstStyle/>
          <a:p>
            <a:r>
              <a:rPr lang="fr-FR" sz="3600">
                <a:latin typeface="Metropolis" panose="00000500000000000000"/>
              </a:rPr>
              <a:t>Chemin pour devenir une compagnie data </a:t>
            </a:r>
            <a:r>
              <a:rPr lang="fr-FR" sz="3600" err="1">
                <a:latin typeface="Metropolis" panose="00000500000000000000"/>
              </a:rPr>
              <a:t>driven</a:t>
            </a:r>
            <a:endParaRPr lang="en-GB" sz="3600">
              <a:latin typeface="Metropolis" panose="00000500000000000000"/>
            </a:endParaRPr>
          </a:p>
        </p:txBody>
      </p:sp>
      <p:cxnSp>
        <p:nvCxnSpPr>
          <p:cNvPr id="5" name="Connecteur droit avec flèche 4">
            <a:extLst>
              <a:ext uri="{FF2B5EF4-FFF2-40B4-BE49-F238E27FC236}">
                <a16:creationId xmlns:a16="http://schemas.microsoft.com/office/drawing/2014/main" id="{5AB3EBC4-F7FB-4DF3-AA01-4BD1D1EFE552}"/>
              </a:ext>
            </a:extLst>
          </p:cNvPr>
          <p:cNvCxnSpPr>
            <a:cxnSpLocks/>
          </p:cNvCxnSpPr>
          <p:nvPr/>
        </p:nvCxnSpPr>
        <p:spPr>
          <a:xfrm>
            <a:off x="8022211" y="4946086"/>
            <a:ext cx="3024000" cy="0"/>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B3F9B25D-CC94-4CB9-8BF5-FF4F3FCDC206}"/>
              </a:ext>
            </a:extLst>
          </p:cNvPr>
          <p:cNvCxnSpPr>
            <a:cxnSpLocks/>
          </p:cNvCxnSpPr>
          <p:nvPr/>
        </p:nvCxnSpPr>
        <p:spPr>
          <a:xfrm>
            <a:off x="1018094" y="4946086"/>
            <a:ext cx="7164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928A7CA5-C4A5-4BB3-97CA-F02DC38FF1F8}"/>
              </a:ext>
            </a:extLst>
          </p:cNvPr>
          <p:cNvSpPr/>
          <p:nvPr/>
        </p:nvSpPr>
        <p:spPr>
          <a:xfrm>
            <a:off x="1162021" y="4806568"/>
            <a:ext cx="252000" cy="2520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lipse 11">
            <a:extLst>
              <a:ext uri="{FF2B5EF4-FFF2-40B4-BE49-F238E27FC236}">
                <a16:creationId xmlns:a16="http://schemas.microsoft.com/office/drawing/2014/main" id="{5CE3A375-A511-49A3-A11C-9152981AB2EC}"/>
              </a:ext>
            </a:extLst>
          </p:cNvPr>
          <p:cNvSpPr/>
          <p:nvPr/>
        </p:nvSpPr>
        <p:spPr>
          <a:xfrm>
            <a:off x="2906294" y="4806568"/>
            <a:ext cx="252000" cy="2520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llipse 12">
            <a:extLst>
              <a:ext uri="{FF2B5EF4-FFF2-40B4-BE49-F238E27FC236}">
                <a16:creationId xmlns:a16="http://schemas.microsoft.com/office/drawing/2014/main" id="{75634AE7-1364-40A5-8638-E126459950DB}"/>
              </a:ext>
            </a:extLst>
          </p:cNvPr>
          <p:cNvSpPr/>
          <p:nvPr/>
        </p:nvSpPr>
        <p:spPr>
          <a:xfrm>
            <a:off x="4650567" y="4806568"/>
            <a:ext cx="252000" cy="2520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llipse 13">
            <a:extLst>
              <a:ext uri="{FF2B5EF4-FFF2-40B4-BE49-F238E27FC236}">
                <a16:creationId xmlns:a16="http://schemas.microsoft.com/office/drawing/2014/main" id="{264CAE5F-F9D8-40FC-8268-FD0A2DEA64E9}"/>
              </a:ext>
            </a:extLst>
          </p:cNvPr>
          <p:cNvSpPr/>
          <p:nvPr/>
        </p:nvSpPr>
        <p:spPr>
          <a:xfrm>
            <a:off x="6394840" y="4806568"/>
            <a:ext cx="252000" cy="2520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ZoneTexte 14">
            <a:extLst>
              <a:ext uri="{FF2B5EF4-FFF2-40B4-BE49-F238E27FC236}">
                <a16:creationId xmlns:a16="http://schemas.microsoft.com/office/drawing/2014/main" id="{12E78815-11DA-4935-867E-98469B93679B}"/>
              </a:ext>
            </a:extLst>
          </p:cNvPr>
          <p:cNvSpPr txBox="1"/>
          <p:nvPr/>
        </p:nvSpPr>
        <p:spPr>
          <a:xfrm>
            <a:off x="592080" y="5470813"/>
            <a:ext cx="1391881" cy="707886"/>
          </a:xfrm>
          <a:prstGeom prst="rect">
            <a:avLst/>
          </a:prstGeom>
          <a:noFill/>
        </p:spPr>
        <p:txBody>
          <a:bodyPr wrap="square" rtlCol="0">
            <a:spAutoFit/>
          </a:bodyPr>
          <a:lstStyle/>
          <a:p>
            <a:pPr algn="ctr"/>
            <a:r>
              <a:rPr lang="en-GB" sz="2000" b="1" err="1"/>
              <a:t>Création</a:t>
            </a:r>
            <a:r>
              <a:rPr lang="en-GB" sz="2000" b="1"/>
              <a:t> Data Team</a:t>
            </a:r>
          </a:p>
        </p:txBody>
      </p:sp>
      <p:sp>
        <p:nvSpPr>
          <p:cNvPr id="16" name="ZoneTexte 15">
            <a:extLst>
              <a:ext uri="{FF2B5EF4-FFF2-40B4-BE49-F238E27FC236}">
                <a16:creationId xmlns:a16="http://schemas.microsoft.com/office/drawing/2014/main" id="{81CFC0F8-B12C-40A3-8F88-010E58D7FED7}"/>
              </a:ext>
            </a:extLst>
          </p:cNvPr>
          <p:cNvSpPr txBox="1"/>
          <p:nvPr/>
        </p:nvSpPr>
        <p:spPr>
          <a:xfrm>
            <a:off x="2339646" y="5453658"/>
            <a:ext cx="1391881" cy="707886"/>
          </a:xfrm>
          <a:prstGeom prst="rect">
            <a:avLst/>
          </a:prstGeom>
          <a:noFill/>
        </p:spPr>
        <p:txBody>
          <a:bodyPr wrap="square" rtlCol="0">
            <a:spAutoFit/>
          </a:bodyPr>
          <a:lstStyle/>
          <a:p>
            <a:pPr algn="ctr"/>
            <a:r>
              <a:rPr lang="fr-FR" sz="2000" b="1"/>
              <a:t>P</a:t>
            </a:r>
            <a:r>
              <a:rPr lang="en-GB" sz="2000" b="1" err="1"/>
              <a:t>remiers</a:t>
            </a:r>
            <a:r>
              <a:rPr lang="en-GB" sz="2000" b="1"/>
              <a:t> exploits</a:t>
            </a:r>
          </a:p>
        </p:txBody>
      </p:sp>
      <p:sp>
        <p:nvSpPr>
          <p:cNvPr id="17" name="ZoneTexte 16">
            <a:extLst>
              <a:ext uri="{FF2B5EF4-FFF2-40B4-BE49-F238E27FC236}">
                <a16:creationId xmlns:a16="http://schemas.microsoft.com/office/drawing/2014/main" id="{EB6D5336-DD75-422D-BF74-066CFFE9FF94}"/>
              </a:ext>
            </a:extLst>
          </p:cNvPr>
          <p:cNvSpPr txBox="1"/>
          <p:nvPr/>
        </p:nvSpPr>
        <p:spPr>
          <a:xfrm>
            <a:off x="4080626" y="5426349"/>
            <a:ext cx="1391881" cy="707886"/>
          </a:xfrm>
          <a:prstGeom prst="rect">
            <a:avLst/>
          </a:prstGeom>
          <a:noFill/>
        </p:spPr>
        <p:txBody>
          <a:bodyPr wrap="square" rtlCol="0">
            <a:spAutoFit/>
          </a:bodyPr>
          <a:lstStyle/>
          <a:p>
            <a:pPr algn="ctr"/>
            <a:r>
              <a:rPr lang="fr-FR" sz="2000" b="1"/>
              <a:t>Douche Froide</a:t>
            </a:r>
            <a:endParaRPr lang="en-GB" sz="2000" b="1"/>
          </a:p>
        </p:txBody>
      </p:sp>
      <p:sp>
        <p:nvSpPr>
          <p:cNvPr id="18" name="ZoneTexte 17">
            <a:extLst>
              <a:ext uri="{FF2B5EF4-FFF2-40B4-BE49-F238E27FC236}">
                <a16:creationId xmlns:a16="http://schemas.microsoft.com/office/drawing/2014/main" id="{FA301F8F-D748-459D-9F81-36E9EFDE3E4F}"/>
              </a:ext>
            </a:extLst>
          </p:cNvPr>
          <p:cNvSpPr txBox="1"/>
          <p:nvPr/>
        </p:nvSpPr>
        <p:spPr>
          <a:xfrm>
            <a:off x="5824899" y="5439867"/>
            <a:ext cx="1391881" cy="707886"/>
          </a:xfrm>
          <a:prstGeom prst="rect">
            <a:avLst/>
          </a:prstGeom>
          <a:noFill/>
        </p:spPr>
        <p:txBody>
          <a:bodyPr wrap="square" rtlCol="0">
            <a:spAutoFit/>
          </a:bodyPr>
          <a:lstStyle/>
          <a:p>
            <a:pPr algn="ctr"/>
            <a:r>
              <a:rPr lang="fr-FR" sz="2000" b="1"/>
              <a:t>Nouveaux outils</a:t>
            </a:r>
            <a:endParaRPr lang="en-GB" sz="2000" b="1"/>
          </a:p>
        </p:txBody>
      </p:sp>
      <p:sp>
        <p:nvSpPr>
          <p:cNvPr id="19" name="ZoneTexte 18">
            <a:extLst>
              <a:ext uri="{FF2B5EF4-FFF2-40B4-BE49-F238E27FC236}">
                <a16:creationId xmlns:a16="http://schemas.microsoft.com/office/drawing/2014/main" id="{0AB6D0CA-F953-4AB1-B67F-5986CBA1B336}"/>
              </a:ext>
            </a:extLst>
          </p:cNvPr>
          <p:cNvSpPr txBox="1"/>
          <p:nvPr/>
        </p:nvSpPr>
        <p:spPr>
          <a:xfrm>
            <a:off x="7456214" y="5440465"/>
            <a:ext cx="1617798" cy="707886"/>
          </a:xfrm>
          <a:prstGeom prst="rect">
            <a:avLst/>
          </a:prstGeom>
          <a:noFill/>
        </p:spPr>
        <p:txBody>
          <a:bodyPr wrap="square" rtlCol="0">
            <a:spAutoFit/>
          </a:bodyPr>
          <a:lstStyle/>
          <a:p>
            <a:pPr algn="ctr"/>
            <a:r>
              <a:rPr lang="fr-FR" sz="2000" b="1"/>
              <a:t>Coaching du business</a:t>
            </a:r>
            <a:endParaRPr lang="en-GB" sz="2000" b="1"/>
          </a:p>
        </p:txBody>
      </p:sp>
      <p:sp>
        <p:nvSpPr>
          <p:cNvPr id="20" name="Ellipse 19">
            <a:extLst>
              <a:ext uri="{FF2B5EF4-FFF2-40B4-BE49-F238E27FC236}">
                <a16:creationId xmlns:a16="http://schemas.microsoft.com/office/drawing/2014/main" id="{B2A421F4-152F-4B6E-B7C4-3278BE284B3A}"/>
              </a:ext>
            </a:extLst>
          </p:cNvPr>
          <p:cNvSpPr/>
          <p:nvPr/>
        </p:nvSpPr>
        <p:spPr>
          <a:xfrm>
            <a:off x="9883384" y="4806568"/>
            <a:ext cx="252000" cy="2520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llipse 20">
            <a:extLst>
              <a:ext uri="{FF2B5EF4-FFF2-40B4-BE49-F238E27FC236}">
                <a16:creationId xmlns:a16="http://schemas.microsoft.com/office/drawing/2014/main" id="{1B141EB4-1561-4D8E-BCCC-6F33F8C96A9F}"/>
              </a:ext>
            </a:extLst>
          </p:cNvPr>
          <p:cNvSpPr/>
          <p:nvPr/>
        </p:nvSpPr>
        <p:spPr>
          <a:xfrm>
            <a:off x="8139113" y="4806568"/>
            <a:ext cx="252000" cy="2520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ZoneTexte 21">
            <a:extLst>
              <a:ext uri="{FF2B5EF4-FFF2-40B4-BE49-F238E27FC236}">
                <a16:creationId xmlns:a16="http://schemas.microsoft.com/office/drawing/2014/main" id="{92AE254A-BA31-4C55-A910-D3AFF1EEE69A}"/>
              </a:ext>
            </a:extLst>
          </p:cNvPr>
          <p:cNvSpPr txBox="1"/>
          <p:nvPr/>
        </p:nvSpPr>
        <p:spPr>
          <a:xfrm>
            <a:off x="9313443" y="5453658"/>
            <a:ext cx="1391881" cy="707886"/>
          </a:xfrm>
          <a:prstGeom prst="rect">
            <a:avLst/>
          </a:prstGeom>
          <a:noFill/>
        </p:spPr>
        <p:txBody>
          <a:bodyPr wrap="square" rtlCol="0">
            <a:spAutoFit/>
          </a:bodyPr>
          <a:lstStyle/>
          <a:p>
            <a:pPr algn="ctr"/>
            <a:r>
              <a:rPr lang="fr-FR" sz="2000" b="1"/>
              <a:t>Confiance instaurée</a:t>
            </a:r>
            <a:endParaRPr lang="en-GB" sz="2000" b="1"/>
          </a:p>
        </p:txBody>
      </p:sp>
      <p:sp>
        <p:nvSpPr>
          <p:cNvPr id="29" name="Rectangle 28">
            <a:extLst>
              <a:ext uri="{FF2B5EF4-FFF2-40B4-BE49-F238E27FC236}">
                <a16:creationId xmlns:a16="http://schemas.microsoft.com/office/drawing/2014/main" id="{73C13D15-C8F8-46E7-9204-0BE197FEA6E0}"/>
              </a:ext>
            </a:extLst>
          </p:cNvPr>
          <p:cNvSpPr/>
          <p:nvPr/>
        </p:nvSpPr>
        <p:spPr>
          <a:xfrm>
            <a:off x="3032294" y="1152042"/>
            <a:ext cx="10985409" cy="3602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E48B619-C7A0-40AC-ACD4-AB2DBC73F264}"/>
              </a:ext>
            </a:extLst>
          </p:cNvPr>
          <p:cNvSpPr/>
          <p:nvPr/>
        </p:nvSpPr>
        <p:spPr>
          <a:xfrm>
            <a:off x="4776566" y="1152440"/>
            <a:ext cx="10985409" cy="3602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3C3030E7-A287-4FA6-A100-2903438781F7}"/>
              </a:ext>
            </a:extLst>
          </p:cNvPr>
          <p:cNvSpPr/>
          <p:nvPr/>
        </p:nvSpPr>
        <p:spPr>
          <a:xfrm>
            <a:off x="6520838" y="1152042"/>
            <a:ext cx="10985409" cy="3602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0CC1FCF0-16F7-4DF1-92FB-B53CBE2D7A52}"/>
              </a:ext>
            </a:extLst>
          </p:cNvPr>
          <p:cNvSpPr/>
          <p:nvPr/>
        </p:nvSpPr>
        <p:spPr>
          <a:xfrm>
            <a:off x="8182094" y="1159497"/>
            <a:ext cx="10985409" cy="3602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ZoneTexte 32">
            <a:extLst>
              <a:ext uri="{FF2B5EF4-FFF2-40B4-BE49-F238E27FC236}">
                <a16:creationId xmlns:a16="http://schemas.microsoft.com/office/drawing/2014/main" id="{92BFB9A0-FA16-4305-BA3D-58D8D1776A7F}"/>
              </a:ext>
            </a:extLst>
          </p:cNvPr>
          <p:cNvSpPr txBox="1"/>
          <p:nvPr/>
        </p:nvSpPr>
        <p:spPr>
          <a:xfrm>
            <a:off x="3544469" y="1013227"/>
            <a:ext cx="4551291" cy="400110"/>
          </a:xfrm>
          <a:prstGeom prst="rect">
            <a:avLst/>
          </a:prstGeom>
          <a:noFill/>
        </p:spPr>
        <p:txBody>
          <a:bodyPr wrap="square" rtlCol="0">
            <a:spAutoFit/>
          </a:bodyPr>
          <a:lstStyle/>
          <a:p>
            <a:pPr algn="ctr"/>
            <a:r>
              <a:rPr lang="en-GB" sz="2000">
                <a:solidFill>
                  <a:schemeClr val="tx1">
                    <a:lumMod val="50000"/>
                    <a:lumOff val="50000"/>
                  </a:schemeClr>
                </a:solidFill>
              </a:rPr>
              <a:t>Satisfaction </a:t>
            </a:r>
            <a:r>
              <a:rPr lang="en-GB" sz="2000" err="1">
                <a:solidFill>
                  <a:schemeClr val="tx1">
                    <a:lumMod val="50000"/>
                    <a:lumOff val="50000"/>
                  </a:schemeClr>
                </a:solidFill>
              </a:rPr>
              <a:t>générée</a:t>
            </a:r>
            <a:r>
              <a:rPr lang="en-GB" sz="2000">
                <a:solidFill>
                  <a:schemeClr val="tx1">
                    <a:lumMod val="50000"/>
                    <a:lumOff val="50000"/>
                  </a:schemeClr>
                </a:solidFill>
              </a:rPr>
              <a:t> par </a:t>
            </a:r>
            <a:r>
              <a:rPr lang="en-GB" sz="2000" err="1">
                <a:solidFill>
                  <a:schemeClr val="tx1">
                    <a:lumMod val="50000"/>
                    <a:lumOff val="50000"/>
                  </a:schemeClr>
                </a:solidFill>
              </a:rPr>
              <a:t>l’équipe</a:t>
            </a:r>
            <a:r>
              <a:rPr lang="en-GB" sz="2000">
                <a:solidFill>
                  <a:schemeClr val="tx1">
                    <a:lumMod val="50000"/>
                    <a:lumOff val="50000"/>
                  </a:schemeClr>
                </a:solidFill>
              </a:rPr>
              <a:t> Data</a:t>
            </a:r>
          </a:p>
        </p:txBody>
      </p:sp>
    </p:spTree>
    <p:extLst>
      <p:ext uri="{BB962C8B-B14F-4D97-AF65-F5344CB8AC3E}">
        <p14:creationId xmlns:p14="http://schemas.microsoft.com/office/powerpoint/2010/main" val="249801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2" presetClass="exit" presetSubtype="2" fill="hold" grpId="0" nodeType="withEffect">
                                  <p:stCondLst>
                                    <p:cond delay="0"/>
                                  </p:stCondLst>
                                  <p:childTnLst>
                                    <p:anim calcmode="lin" valueType="num">
                                      <p:cBhvr additive="base">
                                        <p:cTn id="20" dur="5000"/>
                                        <p:tgtEl>
                                          <p:spTgt spid="27"/>
                                        </p:tgtEl>
                                        <p:attrNameLst>
                                          <p:attrName>ppt_x</p:attrName>
                                        </p:attrNameLst>
                                      </p:cBhvr>
                                      <p:tavLst>
                                        <p:tav tm="0">
                                          <p:val>
                                            <p:strVal val="ppt_x"/>
                                          </p:val>
                                        </p:tav>
                                        <p:tav tm="100000">
                                          <p:val>
                                            <p:strVal val="1+ppt_w/2"/>
                                          </p:val>
                                        </p:tav>
                                      </p:tavLst>
                                    </p:anim>
                                    <p:anim calcmode="lin" valueType="num">
                                      <p:cBhvr additive="base">
                                        <p:cTn id="21" dur="5000"/>
                                        <p:tgtEl>
                                          <p:spTgt spid="27"/>
                                        </p:tgtEl>
                                        <p:attrNameLst>
                                          <p:attrName>ppt_y</p:attrName>
                                        </p:attrNameLst>
                                      </p:cBhvr>
                                      <p:tavLst>
                                        <p:tav tm="0">
                                          <p:val>
                                            <p:strVal val="ppt_y"/>
                                          </p:val>
                                        </p:tav>
                                        <p:tav tm="100000">
                                          <p:val>
                                            <p:strVal val="ppt_y"/>
                                          </p:val>
                                        </p:tav>
                                      </p:tavLst>
                                    </p:anim>
                                    <p:set>
                                      <p:cBhvr>
                                        <p:cTn id="22" dur="1" fill="hold">
                                          <p:stCondLst>
                                            <p:cond delay="4999"/>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2" presetClass="exit" presetSubtype="2" fill="hold" grpId="0" nodeType="withEffect">
                                  <p:stCondLst>
                                    <p:cond delay="0"/>
                                  </p:stCondLst>
                                  <p:childTnLst>
                                    <p:anim calcmode="lin" valueType="num">
                                      <p:cBhvr additive="base">
                                        <p:cTn id="30" dur="5000"/>
                                        <p:tgtEl>
                                          <p:spTgt spid="29"/>
                                        </p:tgtEl>
                                        <p:attrNameLst>
                                          <p:attrName>ppt_x</p:attrName>
                                        </p:attrNameLst>
                                      </p:cBhvr>
                                      <p:tavLst>
                                        <p:tav tm="0">
                                          <p:val>
                                            <p:strVal val="ppt_x"/>
                                          </p:val>
                                        </p:tav>
                                        <p:tav tm="100000">
                                          <p:val>
                                            <p:strVal val="1+ppt_w/2"/>
                                          </p:val>
                                        </p:tav>
                                      </p:tavLst>
                                    </p:anim>
                                    <p:anim calcmode="lin" valueType="num">
                                      <p:cBhvr additive="base">
                                        <p:cTn id="31" dur="5000"/>
                                        <p:tgtEl>
                                          <p:spTgt spid="29"/>
                                        </p:tgtEl>
                                        <p:attrNameLst>
                                          <p:attrName>ppt_y</p:attrName>
                                        </p:attrNameLst>
                                      </p:cBhvr>
                                      <p:tavLst>
                                        <p:tav tm="0">
                                          <p:val>
                                            <p:strVal val="ppt_y"/>
                                          </p:val>
                                        </p:tav>
                                        <p:tav tm="100000">
                                          <p:val>
                                            <p:strVal val="ppt_y"/>
                                          </p:val>
                                        </p:tav>
                                      </p:tavLst>
                                    </p:anim>
                                    <p:set>
                                      <p:cBhvr>
                                        <p:cTn id="32" dur="1" fill="hold">
                                          <p:stCondLst>
                                            <p:cond delay="4999"/>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2" presetClass="exit" presetSubtype="2" fill="hold" grpId="0" nodeType="withEffect">
                                  <p:stCondLst>
                                    <p:cond delay="0"/>
                                  </p:stCondLst>
                                  <p:childTnLst>
                                    <p:anim calcmode="lin" valueType="num">
                                      <p:cBhvr additive="base">
                                        <p:cTn id="38" dur="5000"/>
                                        <p:tgtEl>
                                          <p:spTgt spid="30"/>
                                        </p:tgtEl>
                                        <p:attrNameLst>
                                          <p:attrName>ppt_x</p:attrName>
                                        </p:attrNameLst>
                                      </p:cBhvr>
                                      <p:tavLst>
                                        <p:tav tm="0">
                                          <p:val>
                                            <p:strVal val="ppt_x"/>
                                          </p:val>
                                        </p:tav>
                                        <p:tav tm="100000">
                                          <p:val>
                                            <p:strVal val="1+ppt_w/2"/>
                                          </p:val>
                                        </p:tav>
                                      </p:tavLst>
                                    </p:anim>
                                    <p:anim calcmode="lin" valueType="num">
                                      <p:cBhvr additive="base">
                                        <p:cTn id="39" dur="5000"/>
                                        <p:tgtEl>
                                          <p:spTgt spid="30"/>
                                        </p:tgtEl>
                                        <p:attrNameLst>
                                          <p:attrName>ppt_y</p:attrName>
                                        </p:attrNameLst>
                                      </p:cBhvr>
                                      <p:tavLst>
                                        <p:tav tm="0">
                                          <p:val>
                                            <p:strVal val="ppt_y"/>
                                          </p:val>
                                        </p:tav>
                                        <p:tav tm="100000">
                                          <p:val>
                                            <p:strVal val="ppt_y"/>
                                          </p:val>
                                        </p:tav>
                                      </p:tavLst>
                                    </p:anim>
                                    <p:set>
                                      <p:cBhvr>
                                        <p:cTn id="40" dur="1" fill="hold">
                                          <p:stCondLst>
                                            <p:cond delay="4999"/>
                                          </p:stCondLst>
                                        </p:cTn>
                                        <p:tgtEl>
                                          <p:spTgt spid="3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2" presetClass="exit" presetSubtype="2" fill="hold" grpId="0" nodeType="withEffect">
                                  <p:stCondLst>
                                    <p:cond delay="0"/>
                                  </p:stCondLst>
                                  <p:childTnLst>
                                    <p:anim calcmode="lin" valueType="num">
                                      <p:cBhvr additive="base">
                                        <p:cTn id="48" dur="5000"/>
                                        <p:tgtEl>
                                          <p:spTgt spid="31"/>
                                        </p:tgtEl>
                                        <p:attrNameLst>
                                          <p:attrName>ppt_x</p:attrName>
                                        </p:attrNameLst>
                                      </p:cBhvr>
                                      <p:tavLst>
                                        <p:tav tm="0">
                                          <p:val>
                                            <p:strVal val="ppt_x"/>
                                          </p:val>
                                        </p:tav>
                                        <p:tav tm="100000">
                                          <p:val>
                                            <p:strVal val="1+ppt_w/2"/>
                                          </p:val>
                                        </p:tav>
                                      </p:tavLst>
                                    </p:anim>
                                    <p:anim calcmode="lin" valueType="num">
                                      <p:cBhvr additive="base">
                                        <p:cTn id="49" dur="5000"/>
                                        <p:tgtEl>
                                          <p:spTgt spid="31"/>
                                        </p:tgtEl>
                                        <p:attrNameLst>
                                          <p:attrName>ppt_y</p:attrName>
                                        </p:attrNameLst>
                                      </p:cBhvr>
                                      <p:tavLst>
                                        <p:tav tm="0">
                                          <p:val>
                                            <p:strVal val="ppt_y"/>
                                          </p:val>
                                        </p:tav>
                                        <p:tav tm="100000">
                                          <p:val>
                                            <p:strVal val="ppt_y"/>
                                          </p:val>
                                        </p:tav>
                                      </p:tavLst>
                                    </p:anim>
                                    <p:set>
                                      <p:cBhvr>
                                        <p:cTn id="50" dur="1" fill="hold">
                                          <p:stCondLst>
                                            <p:cond delay="4999"/>
                                          </p:stCondLst>
                                        </p:cTn>
                                        <p:tgtEl>
                                          <p:spTgt spid="31"/>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2" presetClass="exit" presetSubtype="2" fill="hold" grpId="0" nodeType="withEffect">
                                  <p:stCondLst>
                                    <p:cond delay="0"/>
                                  </p:stCondLst>
                                  <p:childTnLst>
                                    <p:anim calcmode="lin" valueType="num">
                                      <p:cBhvr additive="base">
                                        <p:cTn id="58" dur="3000"/>
                                        <p:tgtEl>
                                          <p:spTgt spid="32"/>
                                        </p:tgtEl>
                                        <p:attrNameLst>
                                          <p:attrName>ppt_x</p:attrName>
                                        </p:attrNameLst>
                                      </p:cBhvr>
                                      <p:tavLst>
                                        <p:tav tm="0">
                                          <p:val>
                                            <p:strVal val="ppt_x"/>
                                          </p:val>
                                        </p:tav>
                                        <p:tav tm="100000">
                                          <p:val>
                                            <p:strVal val="1+ppt_w/2"/>
                                          </p:val>
                                        </p:tav>
                                      </p:tavLst>
                                    </p:anim>
                                    <p:anim calcmode="lin" valueType="num">
                                      <p:cBhvr additive="base">
                                        <p:cTn id="59" dur="3000"/>
                                        <p:tgtEl>
                                          <p:spTgt spid="32"/>
                                        </p:tgtEl>
                                        <p:attrNameLst>
                                          <p:attrName>ppt_y</p:attrName>
                                        </p:attrNameLst>
                                      </p:cBhvr>
                                      <p:tavLst>
                                        <p:tav tm="0">
                                          <p:val>
                                            <p:strVal val="ppt_y"/>
                                          </p:val>
                                        </p:tav>
                                        <p:tav tm="100000">
                                          <p:val>
                                            <p:strVal val="ppt_y"/>
                                          </p:val>
                                        </p:tav>
                                      </p:tavLst>
                                    </p:anim>
                                    <p:set>
                                      <p:cBhvr>
                                        <p:cTn id="60" dur="1" fill="hold">
                                          <p:stCondLst>
                                            <p:cond delay="2999"/>
                                          </p:stCondLst>
                                        </p:cTn>
                                        <p:tgtEl>
                                          <p:spTgt spid="32"/>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animBg="1"/>
      <p:bldP spid="12" grpId="0" animBg="1"/>
      <p:bldP spid="13" grpId="0" animBg="1"/>
      <p:bldP spid="14" grpId="0" animBg="1"/>
      <p:bldP spid="15" grpId="0"/>
      <p:bldP spid="16" grpId="0"/>
      <p:bldP spid="17" grpId="0"/>
      <p:bldP spid="18" grpId="0"/>
      <p:bldP spid="19" grpId="0"/>
      <p:bldP spid="20" grpId="0" animBg="1"/>
      <p:bldP spid="21" grpId="0" animBg="1"/>
      <p:bldP spid="22" grpId="0"/>
      <p:bldP spid="29" grpId="0" animBg="1"/>
      <p:bldP spid="30" grpId="0" animBg="1"/>
      <p:bldP spid="31" grpId="0" animBg="1"/>
      <p:bldP spid="32"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C7A94D3E-4B3D-466D-840F-2354407A8252}"/>
              </a:ext>
            </a:extLst>
          </p:cNvPr>
          <p:cNvPicPr>
            <a:picLocks noGrp="1" noChangeAspect="1"/>
          </p:cNvPicPr>
          <p:nvPr>
            <p:ph idx="1"/>
          </p:nvPr>
        </p:nvPicPr>
        <p:blipFill rotWithShape="1">
          <a:blip r:embed="rId2">
            <a:alphaModFix amt="35000"/>
            <a:extLst>
              <a:ext uri="{28A0092B-C50C-407E-A947-70E740481C1C}">
                <a14:useLocalDpi xmlns:a14="http://schemas.microsoft.com/office/drawing/2010/main" val="0"/>
              </a:ext>
            </a:extLst>
          </a:blip>
          <a:srcRect l="7187" t="8470" r="66059" b="8925"/>
          <a:stretch/>
        </p:blipFill>
        <p:spPr>
          <a:xfrm rot="16200000">
            <a:off x="3700251" y="-708393"/>
            <a:ext cx="5417424" cy="9280072"/>
          </a:xfrm>
        </p:spPr>
      </p:pic>
      <p:sp>
        <p:nvSpPr>
          <p:cNvPr id="3" name="Titre 2">
            <a:extLst>
              <a:ext uri="{FF2B5EF4-FFF2-40B4-BE49-F238E27FC236}">
                <a16:creationId xmlns:a16="http://schemas.microsoft.com/office/drawing/2014/main" id="{04BD4958-A5A3-4168-952B-035A3574F041}"/>
              </a:ext>
            </a:extLst>
          </p:cNvPr>
          <p:cNvSpPr>
            <a:spLocks noGrp="1"/>
          </p:cNvSpPr>
          <p:nvPr>
            <p:ph type="title"/>
          </p:nvPr>
        </p:nvSpPr>
        <p:spPr/>
        <p:txBody>
          <a:bodyPr/>
          <a:lstStyle/>
          <a:p>
            <a:r>
              <a:rPr lang="fr-FR">
                <a:latin typeface="Metropolis" panose="00000500000000000000"/>
              </a:rPr>
              <a:t>La </a:t>
            </a:r>
            <a:r>
              <a:rPr lang="fr-FR" err="1">
                <a:latin typeface="Metropolis" panose="00000500000000000000"/>
              </a:rPr>
              <a:t>dream</a:t>
            </a:r>
            <a:r>
              <a:rPr lang="fr-FR">
                <a:latin typeface="Metropolis" panose="00000500000000000000"/>
              </a:rPr>
              <a:t> team</a:t>
            </a:r>
            <a:endParaRPr lang="en-GB">
              <a:latin typeface="Metropolis" panose="00000500000000000000"/>
            </a:endParaRPr>
          </a:p>
        </p:txBody>
      </p:sp>
      <p:pic>
        <p:nvPicPr>
          <p:cNvPr id="7"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0506" y="1222930"/>
            <a:ext cx="1396094" cy="1396094"/>
          </a:xfrm>
          <a:prstGeom prst="rect">
            <a:avLst/>
          </a:prstGeom>
        </p:spPr>
      </p:pic>
      <p:pic>
        <p:nvPicPr>
          <p:cNvPr id="8" name="Graphique 7" descr="Utilisateur">
            <a:extLst>
              <a:ext uri="{FF2B5EF4-FFF2-40B4-BE49-F238E27FC236}">
                <a16:creationId xmlns:a16="http://schemas.microsoft.com/office/drawing/2014/main" id="{DAE23551-923D-47BE-A44D-984F7CE415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0478" y="2032906"/>
            <a:ext cx="1396094" cy="1396094"/>
          </a:xfrm>
          <a:prstGeom prst="rect">
            <a:avLst/>
          </a:prstGeom>
        </p:spPr>
      </p:pic>
      <p:pic>
        <p:nvPicPr>
          <p:cNvPr id="9" name="Graphique 8" descr="Utilisateur">
            <a:extLst>
              <a:ext uri="{FF2B5EF4-FFF2-40B4-BE49-F238E27FC236}">
                <a16:creationId xmlns:a16="http://schemas.microsoft.com/office/drawing/2014/main" id="{41977D65-E688-49A8-8F48-B847DD6405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6765" y="2240511"/>
            <a:ext cx="1396094" cy="1396094"/>
          </a:xfrm>
          <a:prstGeom prst="rect">
            <a:avLst/>
          </a:prstGeom>
        </p:spPr>
      </p:pic>
      <p:pic>
        <p:nvPicPr>
          <p:cNvPr id="10" name="Graphique 9" descr="Utilisateur">
            <a:extLst>
              <a:ext uri="{FF2B5EF4-FFF2-40B4-BE49-F238E27FC236}">
                <a16:creationId xmlns:a16="http://schemas.microsoft.com/office/drawing/2014/main" id="{EEFD1FDF-21FC-4561-BA66-5C4B081D39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60345" y="3796391"/>
            <a:ext cx="1396094" cy="1396094"/>
          </a:xfrm>
          <a:prstGeom prst="rect">
            <a:avLst/>
          </a:prstGeom>
        </p:spPr>
      </p:pic>
      <p:pic>
        <p:nvPicPr>
          <p:cNvPr id="11" name="Graphique 10" descr="Utilisateur">
            <a:extLst>
              <a:ext uri="{FF2B5EF4-FFF2-40B4-BE49-F238E27FC236}">
                <a16:creationId xmlns:a16="http://schemas.microsoft.com/office/drawing/2014/main" id="{AC8D00E8-ED0C-420D-9C12-6F6F0F1264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29449" y="4494438"/>
            <a:ext cx="1396094" cy="1396094"/>
          </a:xfrm>
          <a:prstGeom prst="rect">
            <a:avLst/>
          </a:prstGeom>
        </p:spPr>
      </p:pic>
      <p:sp>
        <p:nvSpPr>
          <p:cNvPr id="12" name="ZoneTexte 11">
            <a:extLst>
              <a:ext uri="{FF2B5EF4-FFF2-40B4-BE49-F238E27FC236}">
                <a16:creationId xmlns:a16="http://schemas.microsoft.com/office/drawing/2014/main" id="{34C7B77C-C2CC-426A-9B4D-D17511C915D6}"/>
              </a:ext>
            </a:extLst>
          </p:cNvPr>
          <p:cNvSpPr txBox="1"/>
          <p:nvPr/>
        </p:nvSpPr>
        <p:spPr>
          <a:xfrm>
            <a:off x="5293177" y="2416629"/>
            <a:ext cx="2231572" cy="523220"/>
          </a:xfrm>
          <a:prstGeom prst="rect">
            <a:avLst/>
          </a:prstGeom>
          <a:noFill/>
        </p:spPr>
        <p:txBody>
          <a:bodyPr wrap="square" rtlCol="0">
            <a:spAutoFit/>
          </a:bodyPr>
          <a:lstStyle/>
          <a:p>
            <a:pPr algn="ctr"/>
            <a:r>
              <a:rPr lang="fr-FR" sz="2800" b="1"/>
              <a:t>CDO</a:t>
            </a:r>
            <a:endParaRPr lang="en-GB" sz="2800" b="1"/>
          </a:p>
        </p:txBody>
      </p:sp>
      <p:sp>
        <p:nvSpPr>
          <p:cNvPr id="13" name="ZoneTexte 12">
            <a:extLst>
              <a:ext uri="{FF2B5EF4-FFF2-40B4-BE49-F238E27FC236}">
                <a16:creationId xmlns:a16="http://schemas.microsoft.com/office/drawing/2014/main" id="{49A2293F-593A-4F43-8C45-32C5466F5E29}"/>
              </a:ext>
            </a:extLst>
          </p:cNvPr>
          <p:cNvSpPr txBox="1"/>
          <p:nvPr/>
        </p:nvSpPr>
        <p:spPr>
          <a:xfrm>
            <a:off x="2326820" y="3234778"/>
            <a:ext cx="2231572" cy="523220"/>
          </a:xfrm>
          <a:prstGeom prst="rect">
            <a:avLst/>
          </a:prstGeom>
          <a:noFill/>
        </p:spPr>
        <p:txBody>
          <a:bodyPr wrap="square" rtlCol="0">
            <a:spAutoFit/>
          </a:bodyPr>
          <a:lstStyle/>
          <a:p>
            <a:pPr algn="ctr"/>
            <a:r>
              <a:rPr lang="fr-FR" sz="2800" b="1"/>
              <a:t>Data </a:t>
            </a:r>
            <a:r>
              <a:rPr lang="fr-FR" sz="2800" b="1" err="1"/>
              <a:t>Scientist</a:t>
            </a:r>
            <a:endParaRPr lang="en-GB" sz="2800" b="1"/>
          </a:p>
        </p:txBody>
      </p:sp>
      <p:sp>
        <p:nvSpPr>
          <p:cNvPr id="14" name="ZoneTexte 13">
            <a:extLst>
              <a:ext uri="{FF2B5EF4-FFF2-40B4-BE49-F238E27FC236}">
                <a16:creationId xmlns:a16="http://schemas.microsoft.com/office/drawing/2014/main" id="{7A9C5225-1BFE-4251-BCB2-CD8B900106AB}"/>
              </a:ext>
            </a:extLst>
          </p:cNvPr>
          <p:cNvSpPr txBox="1"/>
          <p:nvPr/>
        </p:nvSpPr>
        <p:spPr>
          <a:xfrm>
            <a:off x="7652479" y="3429000"/>
            <a:ext cx="2484666" cy="523220"/>
          </a:xfrm>
          <a:prstGeom prst="rect">
            <a:avLst/>
          </a:prstGeom>
          <a:noFill/>
        </p:spPr>
        <p:txBody>
          <a:bodyPr wrap="square" rtlCol="0">
            <a:spAutoFit/>
          </a:bodyPr>
          <a:lstStyle/>
          <a:p>
            <a:pPr algn="ctr"/>
            <a:r>
              <a:rPr lang="fr-FR" sz="2800" b="1"/>
              <a:t>Data </a:t>
            </a:r>
            <a:r>
              <a:rPr lang="fr-FR" sz="2800" b="1" err="1"/>
              <a:t>Engineer</a:t>
            </a:r>
            <a:endParaRPr lang="en-GB" sz="2800" b="1"/>
          </a:p>
        </p:txBody>
      </p:sp>
      <p:sp>
        <p:nvSpPr>
          <p:cNvPr id="15" name="ZoneTexte 14">
            <a:extLst>
              <a:ext uri="{FF2B5EF4-FFF2-40B4-BE49-F238E27FC236}">
                <a16:creationId xmlns:a16="http://schemas.microsoft.com/office/drawing/2014/main" id="{7AB05E51-FB73-4672-9CED-7F18E48320C1}"/>
              </a:ext>
            </a:extLst>
          </p:cNvPr>
          <p:cNvSpPr txBox="1"/>
          <p:nvPr/>
        </p:nvSpPr>
        <p:spPr>
          <a:xfrm>
            <a:off x="3316059" y="5006757"/>
            <a:ext cx="2484666" cy="523220"/>
          </a:xfrm>
          <a:prstGeom prst="rect">
            <a:avLst/>
          </a:prstGeom>
          <a:noFill/>
        </p:spPr>
        <p:txBody>
          <a:bodyPr wrap="square" rtlCol="0">
            <a:spAutoFit/>
          </a:bodyPr>
          <a:lstStyle/>
          <a:p>
            <a:pPr algn="ctr"/>
            <a:r>
              <a:rPr lang="fr-FR" sz="2800" b="1"/>
              <a:t>Data </a:t>
            </a:r>
            <a:r>
              <a:rPr lang="fr-FR" sz="2800" b="1" err="1"/>
              <a:t>Analyst</a:t>
            </a:r>
            <a:endParaRPr lang="en-GB" sz="2800" b="1"/>
          </a:p>
        </p:txBody>
      </p:sp>
      <p:sp>
        <p:nvSpPr>
          <p:cNvPr id="16" name="ZoneTexte 15">
            <a:extLst>
              <a:ext uri="{FF2B5EF4-FFF2-40B4-BE49-F238E27FC236}">
                <a16:creationId xmlns:a16="http://schemas.microsoft.com/office/drawing/2014/main" id="{AF8B201F-805F-4BAC-A91F-65297BBCB9AD}"/>
              </a:ext>
            </a:extLst>
          </p:cNvPr>
          <p:cNvSpPr txBox="1"/>
          <p:nvPr/>
        </p:nvSpPr>
        <p:spPr>
          <a:xfrm>
            <a:off x="6485163" y="5662636"/>
            <a:ext cx="2484666" cy="523220"/>
          </a:xfrm>
          <a:prstGeom prst="rect">
            <a:avLst/>
          </a:prstGeom>
          <a:noFill/>
        </p:spPr>
        <p:txBody>
          <a:bodyPr wrap="square" rtlCol="0">
            <a:spAutoFit/>
          </a:bodyPr>
          <a:lstStyle/>
          <a:p>
            <a:pPr algn="ctr"/>
            <a:r>
              <a:rPr lang="fr-FR" sz="2800" b="1"/>
              <a:t>Data Ops</a:t>
            </a:r>
            <a:endParaRPr lang="en-GB" sz="2800" b="1"/>
          </a:p>
        </p:txBody>
      </p:sp>
    </p:spTree>
    <p:extLst>
      <p:ext uri="{BB962C8B-B14F-4D97-AF65-F5344CB8AC3E}">
        <p14:creationId xmlns:p14="http://schemas.microsoft.com/office/powerpoint/2010/main" val="327588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Ã©sultat de recherche d'images pour &quot;photo d'une equipe de nba vainqueur&quot;">
            <a:extLst>
              <a:ext uri="{FF2B5EF4-FFF2-40B4-BE49-F238E27FC236}">
                <a16:creationId xmlns:a16="http://schemas.microsoft.com/office/drawing/2014/main" id="{3B1C4EE6-0F25-4E18-AE31-3132C772289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3629"/>
            <a:ext cx="12192000" cy="68507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C127608-831B-4874-A8A0-D7DD55280A8E}"/>
              </a:ext>
            </a:extLst>
          </p:cNvPr>
          <p:cNvSpPr/>
          <p:nvPr/>
        </p:nvSpPr>
        <p:spPr>
          <a:xfrm>
            <a:off x="2358" y="-3629"/>
            <a:ext cx="12203088" cy="6858000"/>
          </a:xfrm>
          <a:prstGeom prst="rect">
            <a:avLst/>
          </a:prstGeom>
          <a:gradFill flip="none" rotWithShape="1">
            <a:gsLst>
              <a:gs pos="3000">
                <a:srgbClr val="4503BD">
                  <a:lumMod val="64000"/>
                  <a:alpha val="95000"/>
                </a:srgbClr>
              </a:gs>
              <a:gs pos="33000">
                <a:srgbClr val="B50A20">
                  <a:alpha val="50000"/>
                </a:srgbClr>
              </a:gs>
              <a:gs pos="100000">
                <a:srgbClr val="FF6600">
                  <a:alpha val="50000"/>
                </a:srgbClr>
              </a:gs>
              <a:gs pos="66000">
                <a:srgbClr val="D40D11">
                  <a:alpha val="5100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6295" y="6099324"/>
            <a:ext cx="1310498" cy="585618"/>
          </a:xfrm>
          <a:prstGeom prst="rect">
            <a:avLst/>
          </a:prstGeom>
        </p:spPr>
      </p:pic>
      <p:sp>
        <p:nvSpPr>
          <p:cNvPr id="18" name="Rectangle 17">
            <a:extLst>
              <a:ext uri="{FF2B5EF4-FFF2-40B4-BE49-F238E27FC236}">
                <a16:creationId xmlns:a16="http://schemas.microsoft.com/office/drawing/2014/main" id="{28227674-63A7-4069-AB3D-BB2F1E861FB9}"/>
              </a:ext>
            </a:extLst>
          </p:cNvPr>
          <p:cNvSpPr/>
          <p:nvPr/>
        </p:nvSpPr>
        <p:spPr>
          <a:xfrm>
            <a:off x="2357024" y="2714350"/>
            <a:ext cx="7480312" cy="14293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a:latin typeface="Metropolis Black" charset="0"/>
                <a:ea typeface="Metropolis Black" charset="0"/>
                <a:cs typeface="Metropolis Black" charset="0"/>
              </a:rPr>
              <a:t>Merci !</a:t>
            </a:r>
          </a:p>
        </p:txBody>
      </p:sp>
    </p:spTree>
    <p:extLst>
      <p:ext uri="{BB962C8B-B14F-4D97-AF65-F5344CB8AC3E}">
        <p14:creationId xmlns:p14="http://schemas.microsoft.com/office/powerpoint/2010/main" val="3222071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32">
            <a:extLst>
              <a:ext uri="{FF2B5EF4-FFF2-40B4-BE49-F238E27FC236}">
                <a16:creationId xmlns:a16="http://schemas.microsoft.com/office/drawing/2014/main" id="{57786534-76C9-4EA5-BF1E-169768A7D701}"/>
              </a:ext>
            </a:extLst>
          </p:cNvPr>
          <p:cNvPicPr>
            <a:picLocks noChangeAspect="1"/>
          </p:cNvPicPr>
          <p:nvPr/>
        </p:nvPicPr>
        <p:blipFill>
          <a:blip r:embed="rId3">
            <a:alphaModFix amt="18000"/>
          </a:blip>
          <a:stretch>
            <a:fillRect/>
          </a:stretch>
        </p:blipFill>
        <p:spPr>
          <a:xfrm>
            <a:off x="878182" y="0"/>
            <a:ext cx="10543463" cy="6858000"/>
          </a:xfrm>
          <a:prstGeom prst="rect">
            <a:avLst/>
          </a:prstGeom>
        </p:spPr>
      </p:pic>
      <p:sp>
        <p:nvSpPr>
          <p:cNvPr id="3" name="Titre 2">
            <a:extLst>
              <a:ext uri="{FF2B5EF4-FFF2-40B4-BE49-F238E27FC236}">
                <a16:creationId xmlns:a16="http://schemas.microsoft.com/office/drawing/2014/main" id="{9EDE18ED-A90F-4EE8-99E2-254D6FCE90F8}"/>
              </a:ext>
            </a:extLst>
          </p:cNvPr>
          <p:cNvSpPr>
            <a:spLocks noGrp="1"/>
          </p:cNvSpPr>
          <p:nvPr>
            <p:ph type="title"/>
          </p:nvPr>
        </p:nvSpPr>
        <p:spPr/>
        <p:txBody>
          <a:bodyPr/>
          <a:lstStyle/>
          <a:p>
            <a:r>
              <a:rPr lang="fr-FR" err="1">
                <a:latin typeface="Metropolis" panose="00000500000000000000"/>
              </a:rPr>
              <a:t>Betclic</a:t>
            </a:r>
            <a:r>
              <a:rPr lang="fr-FR">
                <a:latin typeface="Metropolis" panose="00000500000000000000"/>
              </a:rPr>
              <a:t> Group</a:t>
            </a:r>
            <a:endParaRPr lang="en-GB">
              <a:latin typeface="Metropolis" panose="00000500000000000000"/>
            </a:endParaRPr>
          </a:p>
        </p:txBody>
      </p:sp>
      <p:pic>
        <p:nvPicPr>
          <p:cNvPr id="1026" name="Picture 2" descr="RÃ©sultat de recherche d'images pour &quot;expekt&quot;">
            <a:extLst>
              <a:ext uri="{FF2B5EF4-FFF2-40B4-BE49-F238E27FC236}">
                <a16:creationId xmlns:a16="http://schemas.microsoft.com/office/drawing/2014/main" id="{B7F1D019-C1D5-40AF-951A-9F59DAD669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893820"/>
            <a:ext cx="3634234" cy="77842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7EE19112-0B75-4AE3-8C5E-47495A6057D7}"/>
              </a:ext>
            </a:extLst>
          </p:cNvPr>
          <p:cNvPicPr>
            <a:picLocks noChangeAspect="1"/>
          </p:cNvPicPr>
          <p:nvPr/>
        </p:nvPicPr>
        <p:blipFill>
          <a:blip r:embed="rId5"/>
          <a:stretch>
            <a:fillRect/>
          </a:stretch>
        </p:blipFill>
        <p:spPr>
          <a:xfrm>
            <a:off x="4056780" y="3970340"/>
            <a:ext cx="559154" cy="376821"/>
          </a:xfrm>
          <a:prstGeom prst="rect">
            <a:avLst/>
          </a:prstGeom>
        </p:spPr>
      </p:pic>
      <p:pic>
        <p:nvPicPr>
          <p:cNvPr id="11" name="Image 10">
            <a:extLst>
              <a:ext uri="{FF2B5EF4-FFF2-40B4-BE49-F238E27FC236}">
                <a16:creationId xmlns:a16="http://schemas.microsoft.com/office/drawing/2014/main" id="{6D0B9C28-A1E7-4CAD-B86D-007503AD80CC}"/>
              </a:ext>
            </a:extLst>
          </p:cNvPr>
          <p:cNvPicPr>
            <a:picLocks noChangeAspect="1"/>
          </p:cNvPicPr>
          <p:nvPr/>
        </p:nvPicPr>
        <p:blipFill>
          <a:blip r:embed="rId6"/>
          <a:stretch>
            <a:fillRect/>
          </a:stretch>
        </p:blipFill>
        <p:spPr>
          <a:xfrm>
            <a:off x="6412790" y="3969625"/>
            <a:ext cx="582970" cy="376821"/>
          </a:xfrm>
          <a:prstGeom prst="rect">
            <a:avLst/>
          </a:prstGeom>
        </p:spPr>
      </p:pic>
      <p:pic>
        <p:nvPicPr>
          <p:cNvPr id="12" name="Image 11">
            <a:extLst>
              <a:ext uri="{FF2B5EF4-FFF2-40B4-BE49-F238E27FC236}">
                <a16:creationId xmlns:a16="http://schemas.microsoft.com/office/drawing/2014/main" id="{96F2B08B-832B-422A-9484-183E5462723A}"/>
              </a:ext>
            </a:extLst>
          </p:cNvPr>
          <p:cNvPicPr>
            <a:picLocks noChangeAspect="1"/>
          </p:cNvPicPr>
          <p:nvPr/>
        </p:nvPicPr>
        <p:blipFill>
          <a:blip r:embed="rId7"/>
          <a:stretch>
            <a:fillRect/>
          </a:stretch>
        </p:blipFill>
        <p:spPr>
          <a:xfrm>
            <a:off x="7610397" y="3969625"/>
            <a:ext cx="605439" cy="377536"/>
          </a:xfrm>
          <a:prstGeom prst="rect">
            <a:avLst/>
          </a:prstGeom>
        </p:spPr>
      </p:pic>
      <p:pic>
        <p:nvPicPr>
          <p:cNvPr id="14" name="Image 13">
            <a:extLst>
              <a:ext uri="{FF2B5EF4-FFF2-40B4-BE49-F238E27FC236}">
                <a16:creationId xmlns:a16="http://schemas.microsoft.com/office/drawing/2014/main" id="{2DE103FD-2C25-4B4C-945C-D57056CD212D}"/>
              </a:ext>
            </a:extLst>
          </p:cNvPr>
          <p:cNvPicPr>
            <a:picLocks noChangeAspect="1"/>
          </p:cNvPicPr>
          <p:nvPr/>
        </p:nvPicPr>
        <p:blipFill>
          <a:blip r:embed="rId8"/>
          <a:stretch>
            <a:fillRect/>
          </a:stretch>
        </p:blipFill>
        <p:spPr>
          <a:xfrm>
            <a:off x="5231746" y="3970340"/>
            <a:ext cx="565232" cy="376821"/>
          </a:xfrm>
          <a:prstGeom prst="rect">
            <a:avLst/>
          </a:prstGeom>
        </p:spPr>
      </p:pic>
      <p:sp>
        <p:nvSpPr>
          <p:cNvPr id="15" name="Rectangle 14">
            <a:extLst>
              <a:ext uri="{FF2B5EF4-FFF2-40B4-BE49-F238E27FC236}">
                <a16:creationId xmlns:a16="http://schemas.microsoft.com/office/drawing/2014/main" id="{A7C71D57-F634-44BE-9C29-AD841E9C2DD6}"/>
              </a:ext>
            </a:extLst>
          </p:cNvPr>
          <p:cNvSpPr/>
          <p:nvPr/>
        </p:nvSpPr>
        <p:spPr>
          <a:xfrm>
            <a:off x="5861801" y="4630497"/>
            <a:ext cx="468398" cy="584775"/>
          </a:xfrm>
          <a:prstGeom prst="rect">
            <a:avLst/>
          </a:prstGeom>
        </p:spPr>
        <p:txBody>
          <a:bodyPr wrap="none">
            <a:spAutoFit/>
          </a:bodyPr>
          <a:lstStyle/>
          <a:p>
            <a:r>
              <a:rPr lang="fr-FR" sz="3200">
                <a:sym typeface="Wingdings" panose="05000000000000000000" pitchFamily="2" charset="2"/>
              </a:rPr>
              <a:t>…</a:t>
            </a:r>
            <a:endParaRPr lang="en-GB" sz="3200"/>
          </a:p>
        </p:txBody>
      </p:sp>
      <p:pic>
        <p:nvPicPr>
          <p:cNvPr id="17" name="Image 16">
            <a:extLst>
              <a:ext uri="{FF2B5EF4-FFF2-40B4-BE49-F238E27FC236}">
                <a16:creationId xmlns:a16="http://schemas.microsoft.com/office/drawing/2014/main" id="{B85F69DF-7725-4C78-8E29-FAD16C0E09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5334" y="680629"/>
            <a:ext cx="5544538" cy="3114726"/>
          </a:xfrm>
          <a:prstGeom prst="rect">
            <a:avLst/>
          </a:prstGeom>
        </p:spPr>
      </p:pic>
    </p:spTree>
    <p:extLst>
      <p:ext uri="{BB962C8B-B14F-4D97-AF65-F5344CB8AC3E}">
        <p14:creationId xmlns:p14="http://schemas.microsoft.com/office/powerpoint/2010/main" val="3257434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EDE18ED-A90F-4EE8-99E2-254D6FCE90F8}"/>
              </a:ext>
            </a:extLst>
          </p:cNvPr>
          <p:cNvSpPr>
            <a:spLocks noGrp="1"/>
          </p:cNvSpPr>
          <p:nvPr>
            <p:ph type="title"/>
          </p:nvPr>
        </p:nvSpPr>
        <p:spPr/>
        <p:txBody>
          <a:bodyPr/>
          <a:lstStyle/>
          <a:p>
            <a:r>
              <a:rPr lang="fr-FR">
                <a:latin typeface="Metropolis" panose="00000500000000000000"/>
              </a:rPr>
              <a:t>Produits proposés</a:t>
            </a:r>
            <a:endParaRPr lang="en-GB">
              <a:latin typeface="Metropolis" panose="00000500000000000000"/>
            </a:endParaRPr>
          </a:p>
        </p:txBody>
      </p:sp>
      <p:pic>
        <p:nvPicPr>
          <p:cNvPr id="4" name="Image 3">
            <a:extLst>
              <a:ext uri="{FF2B5EF4-FFF2-40B4-BE49-F238E27FC236}">
                <a16:creationId xmlns:a16="http://schemas.microsoft.com/office/drawing/2014/main" id="{7F10461B-DDFD-4BED-8C5D-6B29BDAA25E8}"/>
              </a:ext>
            </a:extLst>
          </p:cNvPr>
          <p:cNvPicPr>
            <a:picLocks noChangeAspect="1"/>
          </p:cNvPicPr>
          <p:nvPr/>
        </p:nvPicPr>
        <p:blipFill>
          <a:blip r:embed="rId3"/>
          <a:stretch>
            <a:fillRect/>
          </a:stretch>
        </p:blipFill>
        <p:spPr>
          <a:xfrm>
            <a:off x="913080" y="1381901"/>
            <a:ext cx="4192323" cy="1208038"/>
          </a:xfrm>
          <a:prstGeom prst="rect">
            <a:avLst/>
          </a:prstGeom>
          <a:effectLst>
            <a:outerShdw blurRad="50800" dist="38100" dir="2700000" algn="tl" rotWithShape="0">
              <a:prstClr val="black">
                <a:alpha val="40000"/>
              </a:prstClr>
            </a:outerShdw>
          </a:effectLst>
        </p:spPr>
      </p:pic>
      <p:pic>
        <p:nvPicPr>
          <p:cNvPr id="5" name="Image 4">
            <a:extLst>
              <a:ext uri="{FF2B5EF4-FFF2-40B4-BE49-F238E27FC236}">
                <a16:creationId xmlns:a16="http://schemas.microsoft.com/office/drawing/2014/main" id="{58BB227A-A116-4C85-BF4B-BD2242D4143B}"/>
              </a:ext>
            </a:extLst>
          </p:cNvPr>
          <p:cNvPicPr>
            <a:picLocks noChangeAspect="1"/>
          </p:cNvPicPr>
          <p:nvPr/>
        </p:nvPicPr>
        <p:blipFill>
          <a:blip r:embed="rId4"/>
          <a:stretch>
            <a:fillRect/>
          </a:stretch>
        </p:blipFill>
        <p:spPr>
          <a:xfrm>
            <a:off x="913080" y="3083912"/>
            <a:ext cx="4102666" cy="1202264"/>
          </a:xfrm>
          <a:prstGeom prst="rect">
            <a:avLst/>
          </a:prstGeom>
          <a:effectLst>
            <a:outerShdw blurRad="50800" dist="38100" dir="2700000" algn="tl" rotWithShape="0">
              <a:prstClr val="black">
                <a:alpha val="40000"/>
              </a:prstClr>
            </a:outerShdw>
          </a:effectLst>
        </p:spPr>
      </p:pic>
      <p:pic>
        <p:nvPicPr>
          <p:cNvPr id="6" name="Image 5">
            <a:extLst>
              <a:ext uri="{FF2B5EF4-FFF2-40B4-BE49-F238E27FC236}">
                <a16:creationId xmlns:a16="http://schemas.microsoft.com/office/drawing/2014/main" id="{25D1B7E8-C9AC-487B-BB44-80418A64A1F9}"/>
              </a:ext>
            </a:extLst>
          </p:cNvPr>
          <p:cNvPicPr>
            <a:picLocks noChangeAspect="1"/>
          </p:cNvPicPr>
          <p:nvPr/>
        </p:nvPicPr>
        <p:blipFill>
          <a:blip r:embed="rId5"/>
          <a:stretch>
            <a:fillRect/>
          </a:stretch>
        </p:blipFill>
        <p:spPr>
          <a:xfrm>
            <a:off x="6602302" y="1381603"/>
            <a:ext cx="3623396" cy="1202264"/>
          </a:xfrm>
          <a:prstGeom prst="rect">
            <a:avLst/>
          </a:prstGeom>
          <a:effectLst>
            <a:outerShdw blurRad="50800" dist="38100" dir="2700000" algn="tl" rotWithShape="0">
              <a:prstClr val="black">
                <a:alpha val="40000"/>
              </a:prstClr>
            </a:outerShdw>
          </a:effectLst>
        </p:spPr>
      </p:pic>
      <p:pic>
        <p:nvPicPr>
          <p:cNvPr id="8" name="Image 7">
            <a:extLst>
              <a:ext uri="{FF2B5EF4-FFF2-40B4-BE49-F238E27FC236}">
                <a16:creationId xmlns:a16="http://schemas.microsoft.com/office/drawing/2014/main" id="{480FFE24-F1F5-4695-89ED-F46E774A70FF}"/>
              </a:ext>
            </a:extLst>
          </p:cNvPr>
          <p:cNvPicPr>
            <a:picLocks noChangeAspect="1"/>
          </p:cNvPicPr>
          <p:nvPr/>
        </p:nvPicPr>
        <p:blipFill rotWithShape="1">
          <a:blip r:embed="rId6">
            <a:extLst>
              <a:ext uri="{28A0092B-C50C-407E-A947-70E740481C1C}">
                <a14:useLocalDpi xmlns:a14="http://schemas.microsoft.com/office/drawing/2010/main" val="0"/>
              </a:ext>
            </a:extLst>
          </a:blip>
          <a:srcRect t="39589" r="15559" b="23624"/>
          <a:stretch/>
        </p:blipFill>
        <p:spPr>
          <a:xfrm>
            <a:off x="6554795" y="3083912"/>
            <a:ext cx="3670903" cy="1202264"/>
          </a:xfrm>
          <a:prstGeom prst="rect">
            <a:avLst/>
          </a:prstGeom>
          <a:effectLst>
            <a:outerShdw blurRad="50800" dist="38100" dir="2700000" algn="tl" rotWithShape="0">
              <a:prstClr val="black">
                <a:alpha val="40000"/>
              </a:prstClr>
            </a:outerShdw>
          </a:effectLst>
        </p:spPr>
      </p:pic>
      <p:pic>
        <p:nvPicPr>
          <p:cNvPr id="11" name="Image 10">
            <a:extLst>
              <a:ext uri="{FF2B5EF4-FFF2-40B4-BE49-F238E27FC236}">
                <a16:creationId xmlns:a16="http://schemas.microsoft.com/office/drawing/2014/main" id="{6AB911B2-C074-4AFE-B734-D6EDACC5D111}"/>
              </a:ext>
            </a:extLst>
          </p:cNvPr>
          <p:cNvPicPr>
            <a:picLocks noChangeAspect="1"/>
          </p:cNvPicPr>
          <p:nvPr/>
        </p:nvPicPr>
        <p:blipFill>
          <a:blip r:embed="rId7"/>
          <a:stretch>
            <a:fillRect/>
          </a:stretch>
        </p:blipFill>
        <p:spPr>
          <a:xfrm>
            <a:off x="5299790" y="5372274"/>
            <a:ext cx="589686" cy="549480"/>
          </a:xfrm>
          <a:prstGeom prst="rect">
            <a:avLst/>
          </a:prstGeom>
        </p:spPr>
      </p:pic>
      <p:pic>
        <p:nvPicPr>
          <p:cNvPr id="12" name="Image 11">
            <a:extLst>
              <a:ext uri="{FF2B5EF4-FFF2-40B4-BE49-F238E27FC236}">
                <a16:creationId xmlns:a16="http://schemas.microsoft.com/office/drawing/2014/main" id="{410B152E-8554-4ECF-8371-8DA398619E7B}"/>
              </a:ext>
            </a:extLst>
          </p:cNvPr>
          <p:cNvPicPr>
            <a:picLocks noChangeAspect="1"/>
          </p:cNvPicPr>
          <p:nvPr/>
        </p:nvPicPr>
        <p:blipFill>
          <a:blip r:embed="rId8"/>
          <a:stretch>
            <a:fillRect/>
          </a:stretch>
        </p:blipFill>
        <p:spPr>
          <a:xfrm>
            <a:off x="6575796" y="5372274"/>
            <a:ext cx="589686" cy="644846"/>
          </a:xfrm>
          <a:prstGeom prst="rect">
            <a:avLst/>
          </a:prstGeom>
        </p:spPr>
      </p:pic>
      <p:pic>
        <p:nvPicPr>
          <p:cNvPr id="16" name="Graphique 15" descr="Monde">
            <a:extLst>
              <a:ext uri="{FF2B5EF4-FFF2-40B4-BE49-F238E27FC236}">
                <a16:creationId xmlns:a16="http://schemas.microsoft.com/office/drawing/2014/main" id="{89D01E54-098E-4FB5-9760-11651292BAD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70930" y="5508803"/>
            <a:ext cx="206587" cy="206587"/>
          </a:xfrm>
          <a:prstGeom prst="rect">
            <a:avLst/>
          </a:prstGeom>
        </p:spPr>
      </p:pic>
      <p:pic>
        <p:nvPicPr>
          <p:cNvPr id="18" name="Graphique 17" descr="Smartphone">
            <a:extLst>
              <a:ext uri="{FF2B5EF4-FFF2-40B4-BE49-F238E27FC236}">
                <a16:creationId xmlns:a16="http://schemas.microsoft.com/office/drawing/2014/main" id="{DBB1C049-78F0-4497-BC4A-9FAE8D7C08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51802" y="5360262"/>
            <a:ext cx="644845" cy="644845"/>
          </a:xfrm>
          <a:prstGeom prst="rect">
            <a:avLst/>
          </a:prstGeom>
        </p:spPr>
      </p:pic>
      <p:pic>
        <p:nvPicPr>
          <p:cNvPr id="20" name="Graphique 19" descr="Internet">
            <a:extLst>
              <a:ext uri="{FF2B5EF4-FFF2-40B4-BE49-F238E27FC236}">
                <a16:creationId xmlns:a16="http://schemas.microsoft.com/office/drawing/2014/main" id="{038CE01F-30B7-4A13-8F4F-C36AD92FC27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81530" y="5360262"/>
            <a:ext cx="731940" cy="731940"/>
          </a:xfrm>
          <a:prstGeom prst="rect">
            <a:avLst/>
          </a:prstGeom>
        </p:spPr>
      </p:pic>
    </p:spTree>
    <p:extLst>
      <p:ext uri="{BB962C8B-B14F-4D97-AF65-F5344CB8AC3E}">
        <p14:creationId xmlns:p14="http://schemas.microsoft.com/office/powerpoint/2010/main" val="22754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2832538-1475-4F62-A394-90CDE233D51E}"/>
              </a:ext>
            </a:extLst>
          </p:cNvPr>
          <p:cNvSpPr>
            <a:spLocks noGrp="1"/>
          </p:cNvSpPr>
          <p:nvPr>
            <p:ph type="title"/>
          </p:nvPr>
        </p:nvSpPr>
        <p:spPr/>
        <p:txBody>
          <a:bodyPr/>
          <a:lstStyle/>
          <a:p>
            <a:r>
              <a:rPr lang="fr-FR">
                <a:latin typeface="Metropolis" panose="00000500000000000000"/>
              </a:rPr>
              <a:t>Data &amp; </a:t>
            </a:r>
            <a:r>
              <a:rPr lang="fr-FR" err="1">
                <a:latin typeface="Metropolis" panose="00000500000000000000"/>
              </a:rPr>
              <a:t>Betclic</a:t>
            </a:r>
            <a:r>
              <a:rPr lang="fr-FR">
                <a:latin typeface="Metropolis" panose="00000500000000000000"/>
              </a:rPr>
              <a:t> à la création de l’équipe</a:t>
            </a:r>
            <a:endParaRPr lang="en-GB">
              <a:latin typeface="Metropolis" panose="00000500000000000000"/>
            </a:endParaRPr>
          </a:p>
        </p:txBody>
      </p:sp>
      <p:pic>
        <p:nvPicPr>
          <p:cNvPr id="4" name="Graphique 3" descr="Base de données">
            <a:extLst>
              <a:ext uri="{FF2B5EF4-FFF2-40B4-BE49-F238E27FC236}">
                <a16:creationId xmlns:a16="http://schemas.microsoft.com/office/drawing/2014/main" id="{50F11430-248D-4554-A2B5-C23CCFAEAA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5412" y="3103425"/>
            <a:ext cx="914400" cy="914400"/>
          </a:xfrm>
          <a:prstGeom prst="rect">
            <a:avLst/>
          </a:prstGeom>
        </p:spPr>
      </p:pic>
      <p:pic>
        <p:nvPicPr>
          <p:cNvPr id="15" name="Graphique 14" descr="Base de données">
            <a:extLst>
              <a:ext uri="{FF2B5EF4-FFF2-40B4-BE49-F238E27FC236}">
                <a16:creationId xmlns:a16="http://schemas.microsoft.com/office/drawing/2014/main" id="{467F498C-C448-4646-8E77-4556794FFE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02457" y="2414161"/>
            <a:ext cx="914400" cy="914400"/>
          </a:xfrm>
          <a:prstGeom prst="rect">
            <a:avLst/>
          </a:prstGeom>
        </p:spPr>
      </p:pic>
      <p:pic>
        <p:nvPicPr>
          <p:cNvPr id="19" name="Graphique 18" descr="Base de données">
            <a:extLst>
              <a:ext uri="{FF2B5EF4-FFF2-40B4-BE49-F238E27FC236}">
                <a16:creationId xmlns:a16="http://schemas.microsoft.com/office/drawing/2014/main" id="{91C1FBD7-E70C-4207-970E-08DC309FC0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5257" y="3103425"/>
            <a:ext cx="914400" cy="914400"/>
          </a:xfrm>
          <a:prstGeom prst="rect">
            <a:avLst/>
          </a:prstGeom>
        </p:spPr>
      </p:pic>
      <p:sp>
        <p:nvSpPr>
          <p:cNvPr id="9" name="Rectangle 8">
            <a:extLst>
              <a:ext uri="{FF2B5EF4-FFF2-40B4-BE49-F238E27FC236}">
                <a16:creationId xmlns:a16="http://schemas.microsoft.com/office/drawing/2014/main" id="{CB7B9B2A-0E40-48F4-8AFF-DB5872ED15AB}"/>
              </a:ext>
            </a:extLst>
          </p:cNvPr>
          <p:cNvSpPr/>
          <p:nvPr/>
        </p:nvSpPr>
        <p:spPr>
          <a:xfrm>
            <a:off x="4819426" y="4446219"/>
            <a:ext cx="3022899" cy="369332"/>
          </a:xfrm>
          <a:prstGeom prst="rect">
            <a:avLst/>
          </a:prstGeom>
        </p:spPr>
        <p:txBody>
          <a:bodyPr wrap="square">
            <a:spAutoFit/>
          </a:bodyPr>
          <a:lstStyle/>
          <a:p>
            <a:pPr algn="ctr"/>
            <a:r>
              <a:rPr lang="en-GB">
                <a:solidFill>
                  <a:srgbClr val="494948"/>
                </a:solidFill>
                <a:latin typeface="Metropolis" panose="00000500000000000000"/>
              </a:rPr>
              <a:t>Multiples sources</a:t>
            </a:r>
            <a:endParaRPr lang="en-GB" sz="3200">
              <a:solidFill>
                <a:srgbClr val="494948"/>
              </a:solidFill>
              <a:latin typeface="Metropolis" panose="00000500000000000000"/>
            </a:endParaRPr>
          </a:p>
        </p:txBody>
      </p:sp>
      <p:sp>
        <p:nvSpPr>
          <p:cNvPr id="20" name="Rectangle 19">
            <a:extLst>
              <a:ext uri="{FF2B5EF4-FFF2-40B4-BE49-F238E27FC236}">
                <a16:creationId xmlns:a16="http://schemas.microsoft.com/office/drawing/2014/main" id="{E08C86E9-C4DF-483B-BB21-9A348774DAE4}"/>
              </a:ext>
            </a:extLst>
          </p:cNvPr>
          <p:cNvSpPr/>
          <p:nvPr/>
        </p:nvSpPr>
        <p:spPr>
          <a:xfrm>
            <a:off x="1700166" y="4446219"/>
            <a:ext cx="1676742" cy="369332"/>
          </a:xfrm>
          <a:prstGeom prst="rect">
            <a:avLst/>
          </a:prstGeom>
        </p:spPr>
        <p:txBody>
          <a:bodyPr wrap="none">
            <a:spAutoFit/>
          </a:bodyPr>
          <a:lstStyle/>
          <a:p>
            <a:pPr algn="ctr"/>
            <a:r>
              <a:rPr lang="en-GB" err="1">
                <a:solidFill>
                  <a:srgbClr val="494948"/>
                </a:solidFill>
                <a:latin typeface="Metropolis" panose="00000500000000000000"/>
              </a:rPr>
              <a:t>Différents</a:t>
            </a:r>
            <a:r>
              <a:rPr lang="en-GB">
                <a:solidFill>
                  <a:srgbClr val="494948"/>
                </a:solidFill>
                <a:latin typeface="Metropolis" panose="00000500000000000000"/>
              </a:rPr>
              <a:t> </a:t>
            </a:r>
            <a:r>
              <a:rPr lang="en-GB" err="1">
                <a:solidFill>
                  <a:srgbClr val="494948"/>
                </a:solidFill>
                <a:latin typeface="Metropolis" panose="00000500000000000000"/>
              </a:rPr>
              <a:t>outils</a:t>
            </a:r>
            <a:endParaRPr lang="en-GB" sz="3200">
              <a:solidFill>
                <a:srgbClr val="494948"/>
              </a:solidFill>
              <a:latin typeface="Metropolis" panose="00000500000000000000"/>
            </a:endParaRPr>
          </a:p>
        </p:txBody>
      </p:sp>
      <p:sp>
        <p:nvSpPr>
          <p:cNvPr id="21" name="Rectangle 20">
            <a:extLst>
              <a:ext uri="{FF2B5EF4-FFF2-40B4-BE49-F238E27FC236}">
                <a16:creationId xmlns:a16="http://schemas.microsoft.com/office/drawing/2014/main" id="{BE2074B4-1D9E-41BD-8161-62C69D2B7FD8}"/>
              </a:ext>
            </a:extLst>
          </p:cNvPr>
          <p:cNvSpPr/>
          <p:nvPr/>
        </p:nvSpPr>
        <p:spPr>
          <a:xfrm>
            <a:off x="8974285" y="2246865"/>
            <a:ext cx="1308371" cy="1862048"/>
          </a:xfrm>
          <a:prstGeom prst="rect">
            <a:avLst/>
          </a:prstGeom>
        </p:spPr>
        <p:txBody>
          <a:bodyPr wrap="none">
            <a:spAutoFit/>
          </a:bodyPr>
          <a:lstStyle/>
          <a:p>
            <a:pPr algn="ctr"/>
            <a:r>
              <a:rPr lang="fr-FR" sz="11500" b="1">
                <a:solidFill>
                  <a:srgbClr val="17617C"/>
                </a:solidFill>
                <a:latin typeface="Metropolis" panose="00000500000000000000"/>
              </a:rPr>
              <a:t>I</a:t>
            </a:r>
            <a:r>
              <a:rPr lang="en-GB" sz="11500" b="1">
                <a:solidFill>
                  <a:srgbClr val="17617C"/>
                </a:solidFill>
                <a:latin typeface="Metropolis" panose="00000500000000000000"/>
              </a:rPr>
              <a:t>T</a:t>
            </a:r>
          </a:p>
        </p:txBody>
      </p:sp>
      <p:pic>
        <p:nvPicPr>
          <p:cNvPr id="22" name="Image 21">
            <a:extLst>
              <a:ext uri="{FF2B5EF4-FFF2-40B4-BE49-F238E27FC236}">
                <a16:creationId xmlns:a16="http://schemas.microsoft.com/office/drawing/2014/main" id="{5E99078E-5126-4196-9E2B-44A321DFB1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9653" y="2411781"/>
            <a:ext cx="1606044" cy="1606044"/>
          </a:xfrm>
          <a:prstGeom prst="rect">
            <a:avLst/>
          </a:prstGeom>
        </p:spPr>
      </p:pic>
    </p:spTree>
    <p:extLst>
      <p:ext uri="{BB962C8B-B14F-4D97-AF65-F5344CB8AC3E}">
        <p14:creationId xmlns:p14="http://schemas.microsoft.com/office/powerpoint/2010/main" val="205373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que 10" descr="Enseignant">
            <a:extLst>
              <a:ext uri="{FF2B5EF4-FFF2-40B4-BE49-F238E27FC236}">
                <a16:creationId xmlns:a16="http://schemas.microsoft.com/office/drawing/2014/main" id="{0898B599-A13A-47CB-AF3E-16C06044D1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3338" y="2620929"/>
            <a:ext cx="1616142" cy="1616142"/>
          </a:xfrm>
          <a:prstGeom prst="rect">
            <a:avLst/>
          </a:prstGeom>
        </p:spPr>
      </p:pic>
      <p:sp>
        <p:nvSpPr>
          <p:cNvPr id="3" name="Titre 2">
            <a:extLst>
              <a:ext uri="{FF2B5EF4-FFF2-40B4-BE49-F238E27FC236}">
                <a16:creationId xmlns:a16="http://schemas.microsoft.com/office/drawing/2014/main" id="{22832538-1475-4F62-A394-90CDE233D51E}"/>
              </a:ext>
            </a:extLst>
          </p:cNvPr>
          <p:cNvSpPr>
            <a:spLocks noGrp="1"/>
          </p:cNvSpPr>
          <p:nvPr>
            <p:ph type="title"/>
          </p:nvPr>
        </p:nvSpPr>
        <p:spPr/>
        <p:txBody>
          <a:bodyPr/>
          <a:lstStyle/>
          <a:p>
            <a:r>
              <a:rPr lang="en-GB">
                <a:latin typeface="Metropolis" panose="00000500000000000000"/>
              </a:rPr>
              <a:t>Avant…</a:t>
            </a:r>
          </a:p>
        </p:txBody>
      </p:sp>
      <p:sp>
        <p:nvSpPr>
          <p:cNvPr id="6" name="Rectangle 5">
            <a:extLst>
              <a:ext uri="{FF2B5EF4-FFF2-40B4-BE49-F238E27FC236}">
                <a16:creationId xmlns:a16="http://schemas.microsoft.com/office/drawing/2014/main" id="{774C5375-7852-4E39-B7C5-FB82FE02FAA8}"/>
              </a:ext>
            </a:extLst>
          </p:cNvPr>
          <p:cNvSpPr/>
          <p:nvPr/>
        </p:nvSpPr>
        <p:spPr>
          <a:xfrm>
            <a:off x="3205048" y="4141874"/>
            <a:ext cx="482824" cy="523220"/>
          </a:xfrm>
          <a:prstGeom prst="rect">
            <a:avLst/>
          </a:prstGeom>
        </p:spPr>
        <p:txBody>
          <a:bodyPr wrap="none">
            <a:spAutoFit/>
          </a:bodyPr>
          <a:lstStyle/>
          <a:p>
            <a:r>
              <a:rPr lang="en-GB" sz="2800" b="1">
                <a:solidFill>
                  <a:srgbClr val="F85B30"/>
                </a:solidFill>
              </a:rPr>
              <a:t>BI</a:t>
            </a:r>
          </a:p>
        </p:txBody>
      </p:sp>
      <p:sp>
        <p:nvSpPr>
          <p:cNvPr id="14" name="Rectangle 13">
            <a:extLst>
              <a:ext uri="{FF2B5EF4-FFF2-40B4-BE49-F238E27FC236}">
                <a16:creationId xmlns:a16="http://schemas.microsoft.com/office/drawing/2014/main" id="{0E4973DE-EBDF-4314-8512-B8C099ADCBE9}"/>
              </a:ext>
            </a:extLst>
          </p:cNvPr>
          <p:cNvSpPr/>
          <p:nvPr/>
        </p:nvSpPr>
        <p:spPr>
          <a:xfrm>
            <a:off x="8411023" y="4141874"/>
            <a:ext cx="1468672" cy="523220"/>
          </a:xfrm>
          <a:prstGeom prst="rect">
            <a:avLst/>
          </a:prstGeom>
        </p:spPr>
        <p:txBody>
          <a:bodyPr wrap="none">
            <a:spAutoFit/>
          </a:bodyPr>
          <a:lstStyle/>
          <a:p>
            <a:r>
              <a:rPr lang="en-GB" sz="2800" b="1">
                <a:solidFill>
                  <a:srgbClr val="17617C"/>
                </a:solidFill>
              </a:rPr>
              <a:t>Business</a:t>
            </a:r>
          </a:p>
        </p:txBody>
      </p:sp>
      <p:sp>
        <p:nvSpPr>
          <p:cNvPr id="8" name="Bulle narrative : ronde 7">
            <a:extLst>
              <a:ext uri="{FF2B5EF4-FFF2-40B4-BE49-F238E27FC236}">
                <a16:creationId xmlns:a16="http://schemas.microsoft.com/office/drawing/2014/main" id="{838CD90B-70DD-4DD2-8B42-60031B7EA0B3}"/>
              </a:ext>
            </a:extLst>
          </p:cNvPr>
          <p:cNvSpPr/>
          <p:nvPr/>
        </p:nvSpPr>
        <p:spPr>
          <a:xfrm>
            <a:off x="8884227" y="1525100"/>
            <a:ext cx="2192892" cy="1041327"/>
          </a:xfrm>
          <a:prstGeom prst="wedgeEllipseCallout">
            <a:avLst>
              <a:gd name="adj1" fmla="val -33567"/>
              <a:gd name="adj2" fmla="val 66501"/>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494948"/>
                </a:solidFill>
                <a:latin typeface="Lucida Handwriting" panose="03010101010101010101" pitchFamily="66" charset="0"/>
              </a:rPr>
              <a:t>Je </a:t>
            </a:r>
            <a:r>
              <a:rPr lang="en-GB" sz="1600" err="1">
                <a:solidFill>
                  <a:srgbClr val="494948"/>
                </a:solidFill>
                <a:latin typeface="Lucida Handwriting" panose="03010101010101010101" pitchFamily="66" charset="0"/>
              </a:rPr>
              <a:t>veux</a:t>
            </a:r>
            <a:r>
              <a:rPr lang="en-GB" sz="1600">
                <a:solidFill>
                  <a:srgbClr val="494948"/>
                </a:solidFill>
                <a:latin typeface="Lucida Handwriting" panose="03010101010101010101" pitchFamily="66" charset="0"/>
              </a:rPr>
              <a:t> </a:t>
            </a:r>
            <a:r>
              <a:rPr lang="en-GB" sz="1600" err="1">
                <a:solidFill>
                  <a:srgbClr val="494948"/>
                </a:solidFill>
                <a:latin typeface="Lucida Handwriting" panose="03010101010101010101" pitchFamily="66" charset="0"/>
              </a:rPr>
              <a:t>ça</a:t>
            </a:r>
            <a:endParaRPr lang="en-GB" sz="1600">
              <a:solidFill>
                <a:srgbClr val="494948"/>
              </a:solidFill>
              <a:latin typeface="Lucida Handwriting" panose="03010101010101010101" pitchFamily="66" charset="0"/>
            </a:endParaRPr>
          </a:p>
        </p:txBody>
      </p:sp>
      <p:sp>
        <p:nvSpPr>
          <p:cNvPr id="16" name="Bulle narrative : ronde 15">
            <a:extLst>
              <a:ext uri="{FF2B5EF4-FFF2-40B4-BE49-F238E27FC236}">
                <a16:creationId xmlns:a16="http://schemas.microsoft.com/office/drawing/2014/main" id="{BF8123A1-0A12-4C19-A9CB-28FCDE5A399B}"/>
              </a:ext>
            </a:extLst>
          </p:cNvPr>
          <p:cNvSpPr/>
          <p:nvPr/>
        </p:nvSpPr>
        <p:spPr>
          <a:xfrm>
            <a:off x="1780909" y="1931578"/>
            <a:ext cx="1133194" cy="631271"/>
          </a:xfrm>
          <a:prstGeom prst="wedgeEllipseCallout">
            <a:avLst>
              <a:gd name="adj1" fmla="val 24860"/>
              <a:gd name="adj2" fmla="val 71302"/>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494948"/>
                </a:solidFill>
                <a:latin typeface="Lucida Handwriting" panose="03010101010101010101" pitchFamily="66" charset="0"/>
              </a:rPr>
              <a:t>OK</a:t>
            </a:r>
          </a:p>
        </p:txBody>
      </p:sp>
      <p:pic>
        <p:nvPicPr>
          <p:cNvPr id="12" name="Graphique 11" descr="Base de données">
            <a:extLst>
              <a:ext uri="{FF2B5EF4-FFF2-40B4-BE49-F238E27FC236}">
                <a16:creationId xmlns:a16="http://schemas.microsoft.com/office/drawing/2014/main" id="{39BB59A9-B7DB-4E83-8A0F-D3F8C4E8EB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49424" y="3278924"/>
            <a:ext cx="523220" cy="523220"/>
          </a:xfrm>
          <a:prstGeom prst="rect">
            <a:avLst/>
          </a:prstGeom>
        </p:spPr>
      </p:pic>
      <p:pic>
        <p:nvPicPr>
          <p:cNvPr id="17" name="Graphique 16" descr="Utilisateur">
            <a:extLst>
              <a:ext uri="{FF2B5EF4-FFF2-40B4-BE49-F238E27FC236}">
                <a16:creationId xmlns:a16="http://schemas.microsoft.com/office/drawing/2014/main" id="{D29B6522-432D-4E46-AE0E-87EC20ECF1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31427" y="2716126"/>
            <a:ext cx="993912" cy="993912"/>
          </a:xfrm>
          <a:prstGeom prst="rect">
            <a:avLst/>
          </a:prstGeom>
        </p:spPr>
      </p:pic>
      <p:sp>
        <p:nvSpPr>
          <p:cNvPr id="18" name="Flèche : droite 17">
            <a:extLst>
              <a:ext uri="{FF2B5EF4-FFF2-40B4-BE49-F238E27FC236}">
                <a16:creationId xmlns:a16="http://schemas.microsoft.com/office/drawing/2014/main" id="{04F72E51-BA63-4A93-81BF-2448359E724E}"/>
              </a:ext>
            </a:extLst>
          </p:cNvPr>
          <p:cNvSpPr/>
          <p:nvPr/>
        </p:nvSpPr>
        <p:spPr>
          <a:xfrm>
            <a:off x="5120593" y="3206574"/>
            <a:ext cx="2252156" cy="667920"/>
          </a:xfrm>
          <a:prstGeom prst="rightArrow">
            <a:avLst/>
          </a:prstGeom>
          <a:solidFill>
            <a:schemeClr val="tx2">
              <a:lumMod val="20000"/>
              <a:lumOff val="80000"/>
              <a:alpha val="54902"/>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Image 6">
            <a:extLst>
              <a:ext uri="{FF2B5EF4-FFF2-40B4-BE49-F238E27FC236}">
                <a16:creationId xmlns:a16="http://schemas.microsoft.com/office/drawing/2014/main" id="{BD704DD0-E652-49EA-AB5D-04B65E3347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15215" y="3073735"/>
            <a:ext cx="410377" cy="410377"/>
          </a:xfrm>
          <a:prstGeom prst="rect">
            <a:avLst/>
          </a:prstGeom>
        </p:spPr>
      </p:pic>
    </p:spTree>
    <p:extLst>
      <p:ext uri="{BB962C8B-B14F-4D97-AF65-F5344CB8AC3E}">
        <p14:creationId xmlns:p14="http://schemas.microsoft.com/office/powerpoint/2010/main" val="92538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54A6E1A-4AF6-4E09-B976-1A9D6F72A1E1}"/>
              </a:ext>
            </a:extLst>
          </p:cNvPr>
          <p:cNvSpPr>
            <a:spLocks noGrp="1"/>
          </p:cNvSpPr>
          <p:nvPr>
            <p:ph type="title"/>
          </p:nvPr>
        </p:nvSpPr>
        <p:spPr/>
        <p:txBody>
          <a:bodyPr/>
          <a:lstStyle/>
          <a:p>
            <a:r>
              <a:rPr lang="en-GB" err="1">
                <a:latin typeface="Metropolis" panose="00000500000000000000"/>
              </a:rPr>
              <a:t>Bilan</a:t>
            </a:r>
            <a:endParaRPr lang="en-GB">
              <a:latin typeface="Metropolis" panose="00000500000000000000"/>
            </a:endParaRPr>
          </a:p>
        </p:txBody>
      </p:sp>
      <p:sp>
        <p:nvSpPr>
          <p:cNvPr id="4" name="Rectangle 3">
            <a:extLst>
              <a:ext uri="{FF2B5EF4-FFF2-40B4-BE49-F238E27FC236}">
                <a16:creationId xmlns:a16="http://schemas.microsoft.com/office/drawing/2014/main" id="{8468DFE7-FAA4-4F96-B490-F4B87D453BE9}"/>
              </a:ext>
            </a:extLst>
          </p:cNvPr>
          <p:cNvSpPr/>
          <p:nvPr/>
        </p:nvSpPr>
        <p:spPr>
          <a:xfrm>
            <a:off x="2504197" y="1570061"/>
            <a:ext cx="2085827" cy="1477328"/>
          </a:xfrm>
          <a:prstGeom prst="rect">
            <a:avLst/>
          </a:prstGeom>
        </p:spPr>
        <p:txBody>
          <a:bodyPr wrap="none">
            <a:spAutoFit/>
          </a:bodyPr>
          <a:lstStyle/>
          <a:p>
            <a:pPr algn="ctr"/>
            <a:r>
              <a:rPr lang="en-GB" sz="6600" b="1">
                <a:solidFill>
                  <a:srgbClr val="17617C"/>
                </a:solidFill>
                <a:latin typeface="Metropolis" panose="00000500000000000000"/>
              </a:rPr>
              <a:t>300+ </a:t>
            </a:r>
          </a:p>
          <a:p>
            <a:pPr algn="ctr"/>
            <a:r>
              <a:rPr lang="en-GB" sz="2400">
                <a:solidFill>
                  <a:srgbClr val="17617C"/>
                </a:solidFill>
                <a:latin typeface="Metropolis" panose="00000500000000000000"/>
              </a:rPr>
              <a:t>Rapports</a:t>
            </a:r>
            <a:endParaRPr lang="en-GB" sz="3200">
              <a:solidFill>
                <a:srgbClr val="17617C"/>
              </a:solidFill>
              <a:latin typeface="Metropolis" panose="00000500000000000000"/>
            </a:endParaRPr>
          </a:p>
        </p:txBody>
      </p:sp>
      <p:sp>
        <p:nvSpPr>
          <p:cNvPr id="5" name="Rectangle 4">
            <a:extLst>
              <a:ext uri="{FF2B5EF4-FFF2-40B4-BE49-F238E27FC236}">
                <a16:creationId xmlns:a16="http://schemas.microsoft.com/office/drawing/2014/main" id="{7E8E8BE5-323E-4B2D-9EA6-F3A6FED2F7AE}"/>
              </a:ext>
            </a:extLst>
          </p:cNvPr>
          <p:cNvSpPr/>
          <p:nvPr/>
        </p:nvSpPr>
        <p:spPr>
          <a:xfrm>
            <a:off x="6433433" y="1570061"/>
            <a:ext cx="4019821" cy="1846659"/>
          </a:xfrm>
          <a:prstGeom prst="rect">
            <a:avLst/>
          </a:prstGeom>
        </p:spPr>
        <p:txBody>
          <a:bodyPr wrap="square">
            <a:spAutoFit/>
          </a:bodyPr>
          <a:lstStyle/>
          <a:p>
            <a:pPr algn="ctr"/>
            <a:r>
              <a:rPr lang="en-GB" sz="6600" b="1">
                <a:solidFill>
                  <a:srgbClr val="F85B30"/>
                </a:solidFill>
                <a:latin typeface="Metropolis" panose="00000500000000000000"/>
              </a:rPr>
              <a:t>150 </a:t>
            </a:r>
          </a:p>
          <a:p>
            <a:pPr algn="ctr"/>
            <a:r>
              <a:rPr lang="en-GB" sz="2400" err="1">
                <a:solidFill>
                  <a:srgbClr val="F85B30"/>
                </a:solidFill>
                <a:latin typeface="Metropolis" panose="00000500000000000000"/>
              </a:rPr>
              <a:t>Utilisateurs</a:t>
            </a:r>
            <a:r>
              <a:rPr lang="en-GB" sz="2400">
                <a:solidFill>
                  <a:srgbClr val="F85B30"/>
                </a:solidFill>
                <a:latin typeface="Metropolis" panose="00000500000000000000"/>
              </a:rPr>
              <a:t> du self service </a:t>
            </a:r>
            <a:r>
              <a:rPr lang="en-GB" sz="2400" err="1">
                <a:solidFill>
                  <a:srgbClr val="F85B30"/>
                </a:solidFill>
                <a:latin typeface="Metropolis" panose="00000500000000000000"/>
              </a:rPr>
              <a:t>analytique</a:t>
            </a:r>
            <a:endParaRPr lang="en-GB" sz="3600">
              <a:solidFill>
                <a:srgbClr val="F85B30"/>
              </a:solidFill>
              <a:latin typeface="Metropolis" panose="00000500000000000000"/>
            </a:endParaRPr>
          </a:p>
        </p:txBody>
      </p:sp>
      <p:sp>
        <p:nvSpPr>
          <p:cNvPr id="6" name="Rectangle 5">
            <a:extLst>
              <a:ext uri="{FF2B5EF4-FFF2-40B4-BE49-F238E27FC236}">
                <a16:creationId xmlns:a16="http://schemas.microsoft.com/office/drawing/2014/main" id="{BAEBC92E-8EBE-4A35-BD93-70E23778851F}"/>
              </a:ext>
            </a:extLst>
          </p:cNvPr>
          <p:cNvSpPr/>
          <p:nvPr/>
        </p:nvSpPr>
        <p:spPr>
          <a:xfrm>
            <a:off x="1537199" y="3860353"/>
            <a:ext cx="4019821" cy="1477328"/>
          </a:xfrm>
          <a:prstGeom prst="rect">
            <a:avLst/>
          </a:prstGeom>
        </p:spPr>
        <p:txBody>
          <a:bodyPr wrap="square">
            <a:spAutoFit/>
          </a:bodyPr>
          <a:lstStyle/>
          <a:p>
            <a:pPr algn="ctr"/>
            <a:r>
              <a:rPr lang="en-GB" sz="6600" b="1">
                <a:solidFill>
                  <a:srgbClr val="FCB712"/>
                </a:solidFill>
                <a:latin typeface="Metropolis" panose="00000500000000000000"/>
              </a:rPr>
              <a:t>3</a:t>
            </a:r>
          </a:p>
          <a:p>
            <a:pPr algn="ctr"/>
            <a:r>
              <a:rPr lang="en-GB" sz="2400" err="1">
                <a:solidFill>
                  <a:srgbClr val="FCB712"/>
                </a:solidFill>
                <a:latin typeface="Metropolis" panose="00000500000000000000"/>
              </a:rPr>
              <a:t>Outils</a:t>
            </a:r>
            <a:r>
              <a:rPr lang="en-GB" sz="2400">
                <a:solidFill>
                  <a:srgbClr val="FCB712"/>
                </a:solidFill>
                <a:latin typeface="Metropolis" panose="00000500000000000000"/>
              </a:rPr>
              <a:t> de digital analyse</a:t>
            </a:r>
            <a:endParaRPr lang="en-GB" sz="3600">
              <a:solidFill>
                <a:srgbClr val="FCB712"/>
              </a:solidFill>
              <a:latin typeface="Metropolis" panose="00000500000000000000"/>
            </a:endParaRPr>
          </a:p>
        </p:txBody>
      </p:sp>
      <p:sp>
        <p:nvSpPr>
          <p:cNvPr id="7" name="Rectangle 6">
            <a:extLst>
              <a:ext uri="{FF2B5EF4-FFF2-40B4-BE49-F238E27FC236}">
                <a16:creationId xmlns:a16="http://schemas.microsoft.com/office/drawing/2014/main" id="{CEB9F868-EA69-4E4F-960B-3BD107186AF1}"/>
              </a:ext>
            </a:extLst>
          </p:cNvPr>
          <p:cNvSpPr/>
          <p:nvPr/>
        </p:nvSpPr>
        <p:spPr>
          <a:xfrm>
            <a:off x="6433433" y="3860352"/>
            <a:ext cx="4019821" cy="1477328"/>
          </a:xfrm>
          <a:prstGeom prst="rect">
            <a:avLst/>
          </a:prstGeom>
        </p:spPr>
        <p:txBody>
          <a:bodyPr wrap="square">
            <a:spAutoFit/>
          </a:bodyPr>
          <a:lstStyle/>
          <a:p>
            <a:pPr algn="ctr"/>
            <a:r>
              <a:rPr lang="en-GB" sz="6600" b="1">
                <a:solidFill>
                  <a:srgbClr val="494948"/>
                </a:solidFill>
                <a:latin typeface="Metropolis" panose="00000500000000000000"/>
              </a:rPr>
              <a:t>0</a:t>
            </a:r>
          </a:p>
          <a:p>
            <a:pPr algn="ctr"/>
            <a:r>
              <a:rPr lang="en-GB" sz="2400" err="1">
                <a:solidFill>
                  <a:srgbClr val="494948"/>
                </a:solidFill>
                <a:latin typeface="Metropolis" panose="00000500000000000000"/>
              </a:rPr>
              <a:t>Cohérence</a:t>
            </a:r>
            <a:endParaRPr lang="en-GB" sz="4000">
              <a:solidFill>
                <a:srgbClr val="494948"/>
              </a:solidFill>
              <a:latin typeface="Metropolis" panose="00000500000000000000"/>
            </a:endParaRPr>
          </a:p>
        </p:txBody>
      </p:sp>
    </p:spTree>
    <p:extLst>
      <p:ext uri="{BB962C8B-B14F-4D97-AF65-F5344CB8AC3E}">
        <p14:creationId xmlns:p14="http://schemas.microsoft.com/office/powerpoint/2010/main" val="159502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D0D44E0-F722-402D-961D-F593CA394EAC}"/>
              </a:ext>
            </a:extLst>
          </p:cNvPr>
          <p:cNvSpPr>
            <a:spLocks noGrp="1"/>
          </p:cNvSpPr>
          <p:nvPr>
            <p:ph idx="1"/>
          </p:nvPr>
        </p:nvSpPr>
        <p:spPr/>
        <p:txBody>
          <a:bodyPr vert="horz" lIns="91440" tIns="45720" rIns="91440" bIns="45720" rtlCol="0" anchor="t">
            <a:normAutofit/>
          </a:bodyPr>
          <a:lstStyle/>
          <a:p>
            <a:pPr marL="0" indent="0">
              <a:buNone/>
            </a:pPr>
            <a:r>
              <a:rPr lang="en-GB" dirty="0">
                <a:cs typeface="Calibri"/>
              </a:rPr>
              <a:t>Comment </a:t>
            </a:r>
            <a:r>
              <a:rPr lang="en-GB" dirty="0" err="1">
                <a:cs typeface="Calibri"/>
              </a:rPr>
              <a:t>réduire</a:t>
            </a:r>
            <a:r>
              <a:rPr lang="en-GB" dirty="0">
                <a:cs typeface="Calibri"/>
              </a:rPr>
              <a:t> </a:t>
            </a:r>
            <a:r>
              <a:rPr lang="en-GB" dirty="0" err="1">
                <a:cs typeface="Calibri"/>
              </a:rPr>
              <a:t>nos</a:t>
            </a:r>
            <a:r>
              <a:rPr lang="en-GB" dirty="0">
                <a:cs typeface="Calibri"/>
              </a:rPr>
              <a:t> </a:t>
            </a:r>
            <a:r>
              <a:rPr lang="en-GB" dirty="0" err="1">
                <a:cs typeface="Calibri"/>
              </a:rPr>
              <a:t>pertes</a:t>
            </a:r>
            <a:r>
              <a:rPr lang="en-GB" dirty="0">
                <a:cs typeface="Calibri"/>
              </a:rPr>
              <a:t> les </a:t>
            </a:r>
            <a:r>
              <a:rPr lang="en-GB" dirty="0" err="1">
                <a:cs typeface="Calibri"/>
              </a:rPr>
              <a:t>jours</a:t>
            </a:r>
            <a:r>
              <a:rPr lang="en-GB" dirty="0">
                <a:cs typeface="Calibri"/>
              </a:rPr>
              <a:t> </a:t>
            </a:r>
            <a:r>
              <a:rPr lang="en-GB" dirty="0" err="1">
                <a:cs typeface="Calibri"/>
              </a:rPr>
              <a:t>où</a:t>
            </a:r>
            <a:r>
              <a:rPr lang="en-GB" dirty="0">
                <a:cs typeface="Calibri"/>
              </a:rPr>
              <a:t> </a:t>
            </a:r>
            <a:r>
              <a:rPr lang="en-GB" dirty="0" err="1">
                <a:cs typeface="Calibri"/>
              </a:rPr>
              <a:t>nos</a:t>
            </a:r>
            <a:r>
              <a:rPr lang="en-GB" dirty="0">
                <a:cs typeface="Calibri"/>
              </a:rPr>
              <a:t> </a:t>
            </a:r>
            <a:r>
              <a:rPr lang="en-GB" dirty="0" err="1">
                <a:cs typeface="Calibri"/>
              </a:rPr>
              <a:t>joueurs</a:t>
            </a:r>
            <a:r>
              <a:rPr lang="en-GB" dirty="0">
                <a:cs typeface="Calibri"/>
              </a:rPr>
              <a:t> </a:t>
            </a:r>
            <a:r>
              <a:rPr lang="en-GB" dirty="0" err="1">
                <a:cs typeface="Calibri"/>
              </a:rPr>
              <a:t>sont</a:t>
            </a:r>
            <a:r>
              <a:rPr lang="en-GB" dirty="0">
                <a:cs typeface="Calibri"/>
              </a:rPr>
              <a:t> </a:t>
            </a:r>
            <a:r>
              <a:rPr lang="en-GB" dirty="0" err="1">
                <a:cs typeface="Calibri"/>
              </a:rPr>
              <a:t>chanceux</a:t>
            </a:r>
            <a:r>
              <a:rPr lang="en-GB" dirty="0">
                <a:cs typeface="Calibri"/>
              </a:rPr>
              <a:t> ?</a:t>
            </a:r>
            <a:br>
              <a:rPr lang="en-GB" dirty="0">
                <a:cs typeface="Calibri"/>
              </a:rPr>
            </a:br>
            <a:endParaRPr lang="en-GB" dirty="0">
              <a:cs typeface="Calibri"/>
            </a:endParaRPr>
          </a:p>
        </p:txBody>
      </p:sp>
      <p:sp>
        <p:nvSpPr>
          <p:cNvPr id="3" name="Titre 2">
            <a:extLst>
              <a:ext uri="{FF2B5EF4-FFF2-40B4-BE49-F238E27FC236}">
                <a16:creationId xmlns:a16="http://schemas.microsoft.com/office/drawing/2014/main" id="{C1B7B22C-90F8-45D9-A98E-78C066E37CEB}"/>
              </a:ext>
            </a:extLst>
          </p:cNvPr>
          <p:cNvSpPr>
            <a:spLocks noGrp="1"/>
          </p:cNvSpPr>
          <p:nvPr>
            <p:ph type="title"/>
          </p:nvPr>
        </p:nvSpPr>
        <p:spPr/>
        <p:txBody>
          <a:bodyPr anchor="t"/>
          <a:lstStyle/>
          <a:p>
            <a:r>
              <a:rPr lang="en-GB" dirty="0">
                <a:latin typeface="Metropolis" panose="00000500000000000000"/>
              </a:rPr>
              <a:t>Premiers exploits…</a:t>
            </a:r>
            <a:br>
              <a:rPr lang="en-GB" dirty="0">
                <a:latin typeface="Metropolis" panose="00000500000000000000"/>
              </a:rPr>
            </a:br>
            <a:r>
              <a:rPr lang="en-GB" sz="2800" dirty="0">
                <a:latin typeface="Metropolis" panose="00000500000000000000"/>
              </a:rPr>
              <a:t>Interval pricing</a:t>
            </a:r>
          </a:p>
        </p:txBody>
      </p:sp>
      <p:pic>
        <p:nvPicPr>
          <p:cNvPr id="8"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9237" y="1942470"/>
            <a:ext cx="1396094" cy="1396094"/>
          </a:xfrm>
          <a:prstGeom prst="rect">
            <a:avLst/>
          </a:prstGeom>
        </p:spPr>
      </p:pic>
      <p:pic>
        <p:nvPicPr>
          <p:cNvPr id="9"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06268" y="2418261"/>
            <a:ext cx="1396094" cy="1396094"/>
          </a:xfrm>
          <a:prstGeom prst="rect">
            <a:avLst/>
          </a:prstGeom>
        </p:spPr>
      </p:pic>
      <p:grpSp>
        <p:nvGrpSpPr>
          <p:cNvPr id="29" name="Groupe 28"/>
          <p:cNvGrpSpPr/>
          <p:nvPr/>
        </p:nvGrpSpPr>
        <p:grpSpPr>
          <a:xfrm>
            <a:off x="1216112" y="2267002"/>
            <a:ext cx="2143125" cy="2143125"/>
            <a:chOff x="1216112" y="2267002"/>
            <a:chExt cx="2143125" cy="2143125"/>
          </a:xfrm>
        </p:grpSpPr>
        <p:pic>
          <p:nvPicPr>
            <p:cNvPr id="6" name="Image 5"/>
            <p:cNvPicPr>
              <a:picLocks noChangeAspect="1"/>
            </p:cNvPicPr>
            <p:nvPr/>
          </p:nvPicPr>
          <p:blipFill>
            <a:blip r:embed="rId5"/>
            <a:stretch>
              <a:fillRect/>
            </a:stretch>
          </p:blipFill>
          <p:spPr>
            <a:xfrm>
              <a:off x="1216112" y="2267002"/>
              <a:ext cx="2143125" cy="2143125"/>
            </a:xfrm>
            <a:prstGeom prst="rect">
              <a:avLst/>
            </a:prstGeom>
          </p:spPr>
        </p:pic>
        <p:sp>
          <p:nvSpPr>
            <p:cNvPr id="10" name="Flèche vers le haut 9"/>
            <p:cNvSpPr/>
            <p:nvPr/>
          </p:nvSpPr>
          <p:spPr>
            <a:xfrm>
              <a:off x="2212312" y="2401556"/>
              <a:ext cx="169147" cy="844061"/>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1" name="Flèche vers le haut 10"/>
            <p:cNvSpPr/>
            <p:nvPr/>
          </p:nvSpPr>
          <p:spPr>
            <a:xfrm rot="6588118">
              <a:off x="2540426" y="3200197"/>
              <a:ext cx="145278" cy="52117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grpSp>
        <p:nvGrpSpPr>
          <p:cNvPr id="30" name="Groupe 29"/>
          <p:cNvGrpSpPr/>
          <p:nvPr/>
        </p:nvGrpSpPr>
        <p:grpSpPr>
          <a:xfrm>
            <a:off x="8452600" y="2267001"/>
            <a:ext cx="2143125" cy="2143125"/>
            <a:chOff x="8452600" y="2267001"/>
            <a:chExt cx="2143125" cy="2143125"/>
          </a:xfrm>
        </p:grpSpPr>
        <p:pic>
          <p:nvPicPr>
            <p:cNvPr id="7" name="Image 6"/>
            <p:cNvPicPr>
              <a:picLocks noChangeAspect="1"/>
            </p:cNvPicPr>
            <p:nvPr/>
          </p:nvPicPr>
          <p:blipFill>
            <a:blip r:embed="rId5"/>
            <a:stretch>
              <a:fillRect/>
            </a:stretch>
          </p:blipFill>
          <p:spPr>
            <a:xfrm>
              <a:off x="8452600" y="2267001"/>
              <a:ext cx="2143125" cy="2143125"/>
            </a:xfrm>
            <a:prstGeom prst="rect">
              <a:avLst/>
            </a:prstGeom>
          </p:spPr>
        </p:pic>
        <p:sp>
          <p:nvSpPr>
            <p:cNvPr id="12" name="Flèche vers le haut 11"/>
            <p:cNvSpPr/>
            <p:nvPr/>
          </p:nvSpPr>
          <p:spPr>
            <a:xfrm rot="15515843">
              <a:off x="9131709" y="3197950"/>
              <a:ext cx="135842" cy="430738"/>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3" name="Flèche vers le haut 12"/>
            <p:cNvSpPr/>
            <p:nvPr/>
          </p:nvSpPr>
          <p:spPr>
            <a:xfrm rot="19378059">
              <a:off x="9132457" y="2533568"/>
              <a:ext cx="152956" cy="844061"/>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pic>
        <p:nvPicPr>
          <p:cNvPr id="14"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99829" y="2021630"/>
            <a:ext cx="715550" cy="715550"/>
          </a:xfrm>
          <a:prstGeom prst="rect">
            <a:avLst/>
          </a:prstGeom>
        </p:spPr>
      </p:pic>
      <p:pic>
        <p:nvPicPr>
          <p:cNvPr id="15"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5310" y="2378088"/>
            <a:ext cx="715550" cy="715550"/>
          </a:xfrm>
          <a:prstGeom prst="rect">
            <a:avLst/>
          </a:prstGeom>
        </p:spPr>
      </p:pic>
      <p:pic>
        <p:nvPicPr>
          <p:cNvPr id="16"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8719" y="3062219"/>
            <a:ext cx="715550" cy="715550"/>
          </a:xfrm>
          <a:prstGeom prst="rect">
            <a:avLst/>
          </a:prstGeom>
        </p:spPr>
      </p:pic>
      <p:pic>
        <p:nvPicPr>
          <p:cNvPr id="17"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42131" y="3656788"/>
            <a:ext cx="715550" cy="715550"/>
          </a:xfrm>
          <a:prstGeom prst="rect">
            <a:avLst/>
          </a:prstGeom>
        </p:spPr>
      </p:pic>
      <p:pic>
        <p:nvPicPr>
          <p:cNvPr id="18"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7464" y="3441821"/>
            <a:ext cx="715550" cy="715550"/>
          </a:xfrm>
          <a:prstGeom prst="rect">
            <a:avLst/>
          </a:prstGeom>
        </p:spPr>
      </p:pic>
      <p:pic>
        <p:nvPicPr>
          <p:cNvPr id="19"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8896" y="3084046"/>
            <a:ext cx="715550" cy="715550"/>
          </a:xfrm>
          <a:prstGeom prst="rect">
            <a:avLst/>
          </a:prstGeom>
        </p:spPr>
      </p:pic>
      <p:pic>
        <p:nvPicPr>
          <p:cNvPr id="20"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9262" y="2537279"/>
            <a:ext cx="715550" cy="715550"/>
          </a:xfrm>
          <a:prstGeom prst="rect">
            <a:avLst/>
          </a:prstGeom>
        </p:spPr>
      </p:pic>
      <p:pic>
        <p:nvPicPr>
          <p:cNvPr id="21"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15894" y="3570337"/>
            <a:ext cx="715550" cy="715550"/>
          </a:xfrm>
          <a:prstGeom prst="rect">
            <a:avLst/>
          </a:prstGeom>
        </p:spPr>
      </p:pic>
      <p:pic>
        <p:nvPicPr>
          <p:cNvPr id="22"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6979" y="2741040"/>
            <a:ext cx="715550" cy="715550"/>
          </a:xfrm>
          <a:prstGeom prst="rect">
            <a:avLst/>
          </a:prstGeom>
        </p:spPr>
      </p:pic>
      <p:pic>
        <p:nvPicPr>
          <p:cNvPr id="23"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02689" y="3991117"/>
            <a:ext cx="715550" cy="715550"/>
          </a:xfrm>
          <a:prstGeom prst="rect">
            <a:avLst/>
          </a:prstGeom>
        </p:spPr>
      </p:pic>
      <p:pic>
        <p:nvPicPr>
          <p:cNvPr id="24"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6385" y="4140464"/>
            <a:ext cx="715550" cy="715550"/>
          </a:xfrm>
          <a:prstGeom prst="rect">
            <a:avLst/>
          </a:prstGeom>
        </p:spPr>
      </p:pic>
      <p:sp>
        <p:nvSpPr>
          <p:cNvPr id="25" name="ZoneTexte 24"/>
          <p:cNvSpPr txBox="1"/>
          <p:nvPr/>
        </p:nvSpPr>
        <p:spPr>
          <a:xfrm>
            <a:off x="1024932" y="4932804"/>
            <a:ext cx="4330839" cy="923330"/>
          </a:xfrm>
          <a:prstGeom prst="rect">
            <a:avLst/>
          </a:prstGeom>
          <a:noFill/>
        </p:spPr>
        <p:txBody>
          <a:bodyPr wrap="square" rtlCol="0">
            <a:spAutoFit/>
          </a:bodyPr>
          <a:lstStyle/>
          <a:p>
            <a:pPr marL="285750" indent="-285750">
              <a:buFont typeface="Arial" panose="020B0604020202020204" pitchFamily="34" charset="0"/>
              <a:buChar char="•"/>
            </a:pPr>
            <a:r>
              <a:rPr lang="fr-FR" dirty="0"/>
              <a:t>Heures à faible demande</a:t>
            </a:r>
          </a:p>
          <a:p>
            <a:pPr marL="285750" indent="-285750">
              <a:buFont typeface="Arial" panose="020B0604020202020204" pitchFamily="34" charset="0"/>
              <a:buChar char="•"/>
            </a:pPr>
            <a:r>
              <a:rPr lang="fr-FR" dirty="0"/>
              <a:t>Longtemps avant les matches</a:t>
            </a:r>
          </a:p>
          <a:p>
            <a:pPr marL="285750" indent="-285750">
              <a:buFont typeface="Arial" panose="020B0604020202020204" pitchFamily="34" charset="0"/>
              <a:buChar char="•"/>
            </a:pPr>
            <a:r>
              <a:rPr lang="fr-FR" dirty="0"/>
              <a:t>Joueurs prennent leur temps pour parier</a:t>
            </a:r>
          </a:p>
        </p:txBody>
      </p:sp>
      <p:sp>
        <p:nvSpPr>
          <p:cNvPr id="26" name="ZoneTexte 25"/>
          <p:cNvSpPr txBox="1"/>
          <p:nvPr/>
        </p:nvSpPr>
        <p:spPr>
          <a:xfrm>
            <a:off x="6837464" y="4932804"/>
            <a:ext cx="4699468" cy="923330"/>
          </a:xfrm>
          <a:prstGeom prst="rect">
            <a:avLst/>
          </a:prstGeom>
          <a:noFill/>
        </p:spPr>
        <p:txBody>
          <a:bodyPr wrap="square" rtlCol="0">
            <a:spAutoFit/>
          </a:bodyPr>
          <a:lstStyle/>
          <a:p>
            <a:pPr marL="285750" indent="-285750">
              <a:buFont typeface="Arial" panose="020B0604020202020204" pitchFamily="34" charset="0"/>
              <a:buChar char="•"/>
            </a:pPr>
            <a:r>
              <a:rPr lang="fr-FR" dirty="0"/>
              <a:t>Heures à forte demande</a:t>
            </a:r>
          </a:p>
          <a:p>
            <a:pPr marL="285750" indent="-285750">
              <a:buFont typeface="Arial" panose="020B0604020202020204" pitchFamily="34" charset="0"/>
              <a:buChar char="•"/>
            </a:pPr>
            <a:r>
              <a:rPr lang="fr-FR" dirty="0"/>
              <a:t>Juste avant les matches</a:t>
            </a:r>
          </a:p>
          <a:p>
            <a:pPr marL="285750" indent="-285750">
              <a:buFont typeface="Arial" panose="020B0604020202020204" pitchFamily="34" charset="0"/>
              <a:buChar char="•"/>
            </a:pPr>
            <a:r>
              <a:rPr lang="fr-FR" dirty="0"/>
              <a:t>Joueurs n’ont plus le temps et </a:t>
            </a:r>
            <a:r>
              <a:rPr lang="fr-FR" b="1" u="sng" dirty="0"/>
              <a:t>veulent</a:t>
            </a:r>
            <a:r>
              <a:rPr lang="fr-FR" dirty="0"/>
              <a:t> parier</a:t>
            </a:r>
          </a:p>
        </p:txBody>
      </p:sp>
      <p:sp>
        <p:nvSpPr>
          <p:cNvPr id="27" name="Flèche vers le bas 26"/>
          <p:cNvSpPr/>
          <p:nvPr/>
        </p:nvSpPr>
        <p:spPr>
          <a:xfrm>
            <a:off x="9161245" y="5803669"/>
            <a:ext cx="381837" cy="47227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8" name="Rectangle 27"/>
          <p:cNvSpPr/>
          <p:nvPr/>
        </p:nvSpPr>
        <p:spPr>
          <a:xfrm>
            <a:off x="7156815" y="6239350"/>
            <a:ext cx="4286751" cy="369332"/>
          </a:xfrm>
          <a:prstGeom prst="rect">
            <a:avLst/>
          </a:prstGeom>
        </p:spPr>
        <p:txBody>
          <a:bodyPr wrap="none">
            <a:spAutoFit/>
          </a:bodyPr>
          <a:lstStyle/>
          <a:p>
            <a:r>
              <a:rPr lang="fr-FR" dirty="0"/>
              <a:t>Ajustement des cotes pour réduire le risque</a:t>
            </a:r>
          </a:p>
        </p:txBody>
      </p:sp>
      <p:pic>
        <p:nvPicPr>
          <p:cNvPr id="31"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52523" y="1787515"/>
            <a:ext cx="715550" cy="715550"/>
          </a:xfrm>
          <a:prstGeom prst="rect">
            <a:avLst/>
          </a:prstGeom>
        </p:spPr>
      </p:pic>
      <p:pic>
        <p:nvPicPr>
          <p:cNvPr id="32"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67660" y="4067146"/>
            <a:ext cx="715550" cy="715550"/>
          </a:xfrm>
          <a:prstGeom prst="rect">
            <a:avLst/>
          </a:prstGeom>
        </p:spPr>
      </p:pic>
      <p:pic>
        <p:nvPicPr>
          <p:cNvPr id="33"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36704" y="2141294"/>
            <a:ext cx="715550" cy="715550"/>
          </a:xfrm>
          <a:prstGeom prst="rect">
            <a:avLst/>
          </a:prstGeom>
        </p:spPr>
      </p:pic>
      <p:pic>
        <p:nvPicPr>
          <p:cNvPr id="34"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4224" y="1725617"/>
            <a:ext cx="715550" cy="715550"/>
          </a:xfrm>
          <a:prstGeom prst="rect">
            <a:avLst/>
          </a:prstGeom>
        </p:spPr>
      </p:pic>
      <p:pic>
        <p:nvPicPr>
          <p:cNvPr id="35" name="Graphique 6" descr="Utilisateur">
            <a:extLst>
              <a:ext uri="{FF2B5EF4-FFF2-40B4-BE49-F238E27FC236}">
                <a16:creationId xmlns:a16="http://schemas.microsoft.com/office/drawing/2014/main" id="{3363397B-7861-4D40-85B7-AB3F7853F5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96263" y="3313201"/>
            <a:ext cx="715550" cy="715550"/>
          </a:xfrm>
          <a:prstGeom prst="rect">
            <a:avLst/>
          </a:prstGeom>
        </p:spPr>
      </p:pic>
    </p:spTree>
    <p:extLst>
      <p:ext uri="{BB962C8B-B14F-4D97-AF65-F5344CB8AC3E}">
        <p14:creationId xmlns:p14="http://schemas.microsoft.com/office/powerpoint/2010/main" val="11435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3500"/>
                            </p:stCondLst>
                            <p:childTnLst>
                              <p:par>
                                <p:cTn id="17" presetID="22" presetClass="entr" presetSubtype="8" fill="hold" nodeType="after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animEffect transition="in" filter="wipe(left)">
                                      <p:cBhvr>
                                        <p:cTn id="19" dur="500"/>
                                        <p:tgtEl>
                                          <p:spTgt spid="25">
                                            <p:txEl>
                                              <p:pRg st="0" end="0"/>
                                            </p:txEl>
                                          </p:spTgt>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25">
                                            <p:txEl>
                                              <p:pRg st="1" end="1"/>
                                            </p:txEl>
                                          </p:spTgt>
                                        </p:tgtEl>
                                        <p:attrNameLst>
                                          <p:attrName>style.visibility</p:attrName>
                                        </p:attrNameLst>
                                      </p:cBhvr>
                                      <p:to>
                                        <p:strVal val="visible"/>
                                      </p:to>
                                    </p:set>
                                    <p:animEffect transition="in" filter="wipe(left)">
                                      <p:cBhvr>
                                        <p:cTn id="23" dur="500"/>
                                        <p:tgtEl>
                                          <p:spTgt spid="25">
                                            <p:txEl>
                                              <p:pRg st="1" end="1"/>
                                            </p:txEl>
                                          </p:spTgt>
                                        </p:tgtEl>
                                      </p:cBhvr>
                                    </p:animEffect>
                                  </p:childTnLst>
                                </p:cTn>
                              </p:par>
                            </p:childTnLst>
                          </p:cTn>
                        </p:par>
                        <p:par>
                          <p:cTn id="24" fill="hold">
                            <p:stCondLst>
                              <p:cond delay="4500"/>
                            </p:stCondLst>
                            <p:childTnLst>
                              <p:par>
                                <p:cTn id="25" presetID="22" presetClass="entr" presetSubtype="8" fill="hold" nodeType="after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animEffect transition="in" filter="wipe(left)">
                                      <p:cBhvr>
                                        <p:cTn id="27" dur="500"/>
                                        <p:tgtEl>
                                          <p:spTgt spid="2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heel(1)">
                                      <p:cBhvr>
                                        <p:cTn id="32" dur="2000"/>
                                        <p:tgtEl>
                                          <p:spTgt spid="30"/>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450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par>
                          <p:cTn id="65" fill="hold">
                            <p:stCondLst>
                              <p:cond delay="5000"/>
                            </p:stCondLst>
                            <p:childTnLst>
                              <p:par>
                                <p:cTn id="66" presetID="10" presetClass="entr" presetSubtype="0" fill="hold" nodeType="after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par>
                                <p:cTn id="75" presetID="10" presetClass="entr" presetSubtype="0"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par>
                                <p:cTn id="78" presetID="10" presetClass="entr" presetSubtype="0" fill="hold" nodeType="with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par>
                                <p:cTn id="81" presetID="10" presetClass="entr" presetSubtype="0"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par>
                                <p:cTn id="84" presetID="10" presetClass="entr" presetSubtype="0" fill="hold" nodeType="with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500"/>
                                        <p:tgtEl>
                                          <p:spTgt spid="34"/>
                                        </p:tgtEl>
                                      </p:cBhvr>
                                    </p:animEffect>
                                  </p:childTnLst>
                                </p:cTn>
                              </p:par>
                            </p:childTnLst>
                          </p:cTn>
                        </p:par>
                        <p:par>
                          <p:cTn id="87" fill="hold">
                            <p:stCondLst>
                              <p:cond delay="5500"/>
                            </p:stCondLst>
                            <p:childTnLst>
                              <p:par>
                                <p:cTn id="88" presetID="22" presetClass="entr" presetSubtype="8" fill="hold" nodeType="afterEffect">
                                  <p:stCondLst>
                                    <p:cond delay="0"/>
                                  </p:stCondLst>
                                  <p:childTnLst>
                                    <p:set>
                                      <p:cBhvr>
                                        <p:cTn id="89" dur="1" fill="hold">
                                          <p:stCondLst>
                                            <p:cond delay="0"/>
                                          </p:stCondLst>
                                        </p:cTn>
                                        <p:tgtEl>
                                          <p:spTgt spid="26">
                                            <p:txEl>
                                              <p:pRg st="0" end="0"/>
                                            </p:txEl>
                                          </p:spTgt>
                                        </p:tgtEl>
                                        <p:attrNameLst>
                                          <p:attrName>style.visibility</p:attrName>
                                        </p:attrNameLst>
                                      </p:cBhvr>
                                      <p:to>
                                        <p:strVal val="visible"/>
                                      </p:to>
                                    </p:set>
                                    <p:animEffect transition="in" filter="wipe(left)">
                                      <p:cBhvr>
                                        <p:cTn id="90" dur="500"/>
                                        <p:tgtEl>
                                          <p:spTgt spid="26">
                                            <p:txEl>
                                              <p:pRg st="0" end="0"/>
                                            </p:txEl>
                                          </p:spTgt>
                                        </p:tgtEl>
                                      </p:cBhvr>
                                    </p:animEffect>
                                  </p:childTnLst>
                                </p:cTn>
                              </p:par>
                            </p:childTnLst>
                          </p:cTn>
                        </p:par>
                        <p:par>
                          <p:cTn id="91" fill="hold">
                            <p:stCondLst>
                              <p:cond delay="6000"/>
                            </p:stCondLst>
                            <p:childTnLst>
                              <p:par>
                                <p:cTn id="92" presetID="22" presetClass="entr" presetSubtype="8" fill="hold" nodeType="afterEffect">
                                  <p:stCondLst>
                                    <p:cond delay="0"/>
                                  </p:stCondLst>
                                  <p:childTnLst>
                                    <p:set>
                                      <p:cBhvr>
                                        <p:cTn id="93" dur="1" fill="hold">
                                          <p:stCondLst>
                                            <p:cond delay="0"/>
                                          </p:stCondLst>
                                        </p:cTn>
                                        <p:tgtEl>
                                          <p:spTgt spid="26">
                                            <p:txEl>
                                              <p:pRg st="1" end="1"/>
                                            </p:txEl>
                                          </p:spTgt>
                                        </p:tgtEl>
                                        <p:attrNameLst>
                                          <p:attrName>style.visibility</p:attrName>
                                        </p:attrNameLst>
                                      </p:cBhvr>
                                      <p:to>
                                        <p:strVal val="visible"/>
                                      </p:to>
                                    </p:set>
                                    <p:animEffect transition="in" filter="wipe(left)">
                                      <p:cBhvr>
                                        <p:cTn id="94" dur="500"/>
                                        <p:tgtEl>
                                          <p:spTgt spid="26">
                                            <p:txEl>
                                              <p:pRg st="1" end="1"/>
                                            </p:txEl>
                                          </p:spTgt>
                                        </p:tgtEl>
                                      </p:cBhvr>
                                    </p:animEffect>
                                  </p:childTnLst>
                                </p:cTn>
                              </p:par>
                            </p:childTnLst>
                          </p:cTn>
                        </p:par>
                        <p:par>
                          <p:cTn id="95" fill="hold">
                            <p:stCondLst>
                              <p:cond delay="6500"/>
                            </p:stCondLst>
                            <p:childTnLst>
                              <p:par>
                                <p:cTn id="96" presetID="22" presetClass="entr" presetSubtype="8" fill="hold" nodeType="afterEffect">
                                  <p:stCondLst>
                                    <p:cond delay="0"/>
                                  </p:stCondLst>
                                  <p:childTnLst>
                                    <p:set>
                                      <p:cBhvr>
                                        <p:cTn id="97" dur="1" fill="hold">
                                          <p:stCondLst>
                                            <p:cond delay="0"/>
                                          </p:stCondLst>
                                        </p:cTn>
                                        <p:tgtEl>
                                          <p:spTgt spid="26">
                                            <p:txEl>
                                              <p:pRg st="2" end="2"/>
                                            </p:txEl>
                                          </p:spTgt>
                                        </p:tgtEl>
                                        <p:attrNameLst>
                                          <p:attrName>style.visibility</p:attrName>
                                        </p:attrNameLst>
                                      </p:cBhvr>
                                      <p:to>
                                        <p:strVal val="visible"/>
                                      </p:to>
                                    </p:set>
                                    <p:animEffect transition="in" filter="wipe(left)">
                                      <p:cBhvr>
                                        <p:cTn id="98" dur="500"/>
                                        <p:tgtEl>
                                          <p:spTgt spid="26">
                                            <p:txEl>
                                              <p:pRg st="2" end="2"/>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up)">
                                      <p:cBhvr>
                                        <p:cTn id="103" dur="500"/>
                                        <p:tgtEl>
                                          <p:spTgt spid="27"/>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wipe(left)">
                                      <p:cBhvr>
                                        <p:cTn id="10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a:blip r:embed="rId3"/>
          <a:stretch>
            <a:fillRect/>
          </a:stretch>
        </p:blipFill>
        <p:spPr>
          <a:xfrm>
            <a:off x="548482" y="1822509"/>
            <a:ext cx="11104897" cy="4622259"/>
          </a:xfrm>
          <a:prstGeom prst="rect">
            <a:avLst/>
          </a:prstGeom>
        </p:spPr>
      </p:pic>
      <p:sp>
        <p:nvSpPr>
          <p:cNvPr id="2" name="Espace réservé du contenu 1">
            <a:extLst>
              <a:ext uri="{FF2B5EF4-FFF2-40B4-BE49-F238E27FC236}">
                <a16:creationId xmlns:a16="http://schemas.microsoft.com/office/drawing/2014/main" id="{7D0D44E0-F722-402D-961D-F593CA394EAC}"/>
              </a:ext>
            </a:extLst>
          </p:cNvPr>
          <p:cNvSpPr>
            <a:spLocks noGrp="1"/>
          </p:cNvSpPr>
          <p:nvPr>
            <p:ph idx="1"/>
          </p:nvPr>
        </p:nvSpPr>
        <p:spPr>
          <a:xfrm>
            <a:off x="838200" y="1194087"/>
            <a:ext cx="10512000" cy="5033872"/>
          </a:xfrm>
        </p:spPr>
        <p:txBody>
          <a:bodyPr vert="horz" lIns="91440" tIns="45720" rIns="91440" bIns="45720" rtlCol="0" anchor="t">
            <a:normAutofit/>
          </a:bodyPr>
          <a:lstStyle/>
          <a:p>
            <a:pPr marL="0" indent="0">
              <a:buNone/>
            </a:pPr>
            <a:r>
              <a:rPr lang="en-US" dirty="0" err="1"/>
              <a:t>Permettre</a:t>
            </a:r>
            <a:r>
              <a:rPr lang="en-US" dirty="0"/>
              <a:t> au </a:t>
            </a:r>
            <a:r>
              <a:rPr lang="en-US" dirty="0" err="1"/>
              <a:t>joueur</a:t>
            </a:r>
            <a:r>
              <a:rPr lang="en-US" dirty="0"/>
              <a:t> d’être </a:t>
            </a:r>
            <a:r>
              <a:rPr lang="en-US" dirty="0" err="1"/>
              <a:t>payé</a:t>
            </a:r>
            <a:r>
              <a:rPr lang="en-US" dirty="0"/>
              <a:t> </a:t>
            </a:r>
            <a:r>
              <a:rPr lang="en-US" dirty="0" err="1"/>
              <a:t>avant</a:t>
            </a:r>
            <a:r>
              <a:rPr lang="en-US" dirty="0"/>
              <a:t> la fin du match.</a:t>
            </a:r>
            <a:br>
              <a:rPr lang="en-US" dirty="0"/>
            </a:br>
            <a:endParaRPr lang="en-GB" dirty="0">
              <a:cs typeface="Calibri"/>
            </a:endParaRPr>
          </a:p>
        </p:txBody>
      </p:sp>
      <p:sp>
        <p:nvSpPr>
          <p:cNvPr id="3" name="Titre 2">
            <a:extLst>
              <a:ext uri="{FF2B5EF4-FFF2-40B4-BE49-F238E27FC236}">
                <a16:creationId xmlns:a16="http://schemas.microsoft.com/office/drawing/2014/main" id="{C1B7B22C-90F8-45D9-A98E-78C066E37CEB}"/>
              </a:ext>
            </a:extLst>
          </p:cNvPr>
          <p:cNvSpPr>
            <a:spLocks noGrp="1"/>
          </p:cNvSpPr>
          <p:nvPr>
            <p:ph type="title"/>
          </p:nvPr>
        </p:nvSpPr>
        <p:spPr/>
        <p:txBody>
          <a:bodyPr anchor="t"/>
          <a:lstStyle/>
          <a:p>
            <a:r>
              <a:rPr lang="en-GB" dirty="0">
                <a:latin typeface="Metropolis" panose="00000500000000000000"/>
              </a:rPr>
              <a:t>Premiers exploits…</a:t>
            </a:r>
            <a:br>
              <a:rPr lang="en-GB" dirty="0">
                <a:latin typeface="Metropolis" panose="00000500000000000000"/>
              </a:rPr>
            </a:br>
            <a:r>
              <a:rPr lang="en-GB" sz="2800" dirty="0">
                <a:latin typeface="Metropolis" panose="00000500000000000000"/>
              </a:rPr>
              <a:t>Cash Out</a:t>
            </a:r>
            <a:endParaRPr lang="en-GB" dirty="0">
              <a:latin typeface="Metropolis" panose="00000500000000000000"/>
            </a:endParaRPr>
          </a:p>
        </p:txBody>
      </p:sp>
      <p:sp>
        <p:nvSpPr>
          <p:cNvPr id="8" name="Rectangle 7">
            <a:extLst>
              <a:ext uri="{FF2B5EF4-FFF2-40B4-BE49-F238E27FC236}">
                <a16:creationId xmlns:a16="http://schemas.microsoft.com/office/drawing/2014/main" id="{2FBD922A-3A9A-4C6C-A541-42785D1DEF36}"/>
              </a:ext>
            </a:extLst>
          </p:cNvPr>
          <p:cNvSpPr/>
          <p:nvPr/>
        </p:nvSpPr>
        <p:spPr>
          <a:xfrm>
            <a:off x="3291839" y="1836618"/>
            <a:ext cx="8431648" cy="4621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FBD922A-3A9A-4C6C-A541-42785D1DEF36}"/>
              </a:ext>
            </a:extLst>
          </p:cNvPr>
          <p:cNvSpPr/>
          <p:nvPr/>
        </p:nvSpPr>
        <p:spPr>
          <a:xfrm>
            <a:off x="2669982" y="1901120"/>
            <a:ext cx="6394416" cy="4492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e 8"/>
          <p:cNvGrpSpPr/>
          <p:nvPr/>
        </p:nvGrpSpPr>
        <p:grpSpPr>
          <a:xfrm>
            <a:off x="2600957" y="3730423"/>
            <a:ext cx="604154" cy="1718179"/>
            <a:chOff x="2721131" y="3669734"/>
            <a:chExt cx="604154" cy="1718179"/>
          </a:xfrm>
        </p:grpSpPr>
        <p:sp>
          <p:nvSpPr>
            <p:cNvPr id="4" name="Flèche vers le bas 3"/>
            <p:cNvSpPr/>
            <p:nvPr/>
          </p:nvSpPr>
          <p:spPr>
            <a:xfrm rot="879603">
              <a:off x="2721131" y="4483561"/>
              <a:ext cx="341387" cy="904352"/>
            </a:xfrm>
            <a:prstGeom prst="downArrow">
              <a:avLst>
                <a:gd name="adj1" fmla="val 35994"/>
                <a:gd name="adj2" fmla="val 4824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5" name="ZoneTexte 4"/>
            <p:cNvSpPr txBox="1"/>
            <p:nvPr/>
          </p:nvSpPr>
          <p:spPr>
            <a:xfrm rot="17295768">
              <a:off x="2700638" y="3925049"/>
              <a:ext cx="879962" cy="369332"/>
            </a:xfrm>
            <a:prstGeom prst="rect">
              <a:avLst/>
            </a:prstGeom>
            <a:noFill/>
          </p:spPr>
          <p:txBody>
            <a:bodyPr wrap="square" rtlCol="0">
              <a:spAutoFit/>
            </a:bodyPr>
            <a:lstStyle/>
            <a:p>
              <a:r>
                <a:rPr lang="fr-FR" dirty="0"/>
                <a:t>Patch 1</a:t>
              </a:r>
            </a:p>
          </p:txBody>
        </p:sp>
      </p:grpSp>
      <p:grpSp>
        <p:nvGrpSpPr>
          <p:cNvPr id="13" name="Groupe 12"/>
          <p:cNvGrpSpPr/>
          <p:nvPr/>
        </p:nvGrpSpPr>
        <p:grpSpPr>
          <a:xfrm>
            <a:off x="2967448" y="3874804"/>
            <a:ext cx="604154" cy="1718179"/>
            <a:chOff x="2721131" y="3669734"/>
            <a:chExt cx="604154" cy="1718179"/>
          </a:xfrm>
        </p:grpSpPr>
        <p:sp>
          <p:nvSpPr>
            <p:cNvPr id="14" name="Flèche vers le bas 13"/>
            <p:cNvSpPr/>
            <p:nvPr/>
          </p:nvSpPr>
          <p:spPr>
            <a:xfrm rot="879603">
              <a:off x="2721131" y="4483561"/>
              <a:ext cx="341387" cy="904352"/>
            </a:xfrm>
            <a:prstGeom prst="downArrow">
              <a:avLst>
                <a:gd name="adj1" fmla="val 35994"/>
                <a:gd name="adj2" fmla="val 4824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5" name="ZoneTexte 14"/>
            <p:cNvSpPr txBox="1"/>
            <p:nvPr/>
          </p:nvSpPr>
          <p:spPr>
            <a:xfrm rot="17295768">
              <a:off x="2700638" y="3925049"/>
              <a:ext cx="879962" cy="369332"/>
            </a:xfrm>
            <a:prstGeom prst="rect">
              <a:avLst/>
            </a:prstGeom>
            <a:noFill/>
          </p:spPr>
          <p:txBody>
            <a:bodyPr wrap="square" rtlCol="0">
              <a:spAutoFit/>
            </a:bodyPr>
            <a:lstStyle/>
            <a:p>
              <a:r>
                <a:rPr lang="fr-FR" dirty="0"/>
                <a:t>Patch 2</a:t>
              </a:r>
            </a:p>
          </p:txBody>
        </p:sp>
      </p:grpSp>
      <p:pic>
        <p:nvPicPr>
          <p:cNvPr id="23" name="Image 22"/>
          <p:cNvPicPr>
            <a:picLocks noChangeAspect="1"/>
          </p:cNvPicPr>
          <p:nvPr/>
        </p:nvPicPr>
        <p:blipFill>
          <a:blip r:embed="rId4"/>
          <a:stretch>
            <a:fillRect/>
          </a:stretch>
        </p:blipFill>
        <p:spPr>
          <a:xfrm>
            <a:off x="3784205" y="3495798"/>
            <a:ext cx="683011" cy="573729"/>
          </a:xfrm>
          <a:prstGeom prst="rect">
            <a:avLst/>
          </a:prstGeom>
        </p:spPr>
      </p:pic>
      <p:grpSp>
        <p:nvGrpSpPr>
          <p:cNvPr id="25" name="Groupe 24"/>
          <p:cNvGrpSpPr/>
          <p:nvPr/>
        </p:nvGrpSpPr>
        <p:grpSpPr>
          <a:xfrm>
            <a:off x="3188492" y="3036148"/>
            <a:ext cx="1616142" cy="2044165"/>
            <a:chOff x="5001496" y="3036148"/>
            <a:chExt cx="1616142" cy="2044165"/>
          </a:xfrm>
        </p:grpSpPr>
        <p:pic>
          <p:nvPicPr>
            <p:cNvPr id="18" name="Graphique 10" descr="Enseignant">
              <a:extLst>
                <a:ext uri="{FF2B5EF4-FFF2-40B4-BE49-F238E27FC236}">
                  <a16:creationId xmlns:a16="http://schemas.microsoft.com/office/drawing/2014/main" id="{0898B599-A13A-47CB-AF3E-16C06044D1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1496" y="3036148"/>
              <a:ext cx="1616142" cy="1616142"/>
            </a:xfrm>
            <a:prstGeom prst="rect">
              <a:avLst/>
            </a:prstGeom>
          </p:spPr>
        </p:pic>
        <p:sp>
          <p:nvSpPr>
            <p:cNvPr id="19" name="Rectangle 18">
              <a:extLst>
                <a:ext uri="{FF2B5EF4-FFF2-40B4-BE49-F238E27FC236}">
                  <a16:creationId xmlns:a16="http://schemas.microsoft.com/office/drawing/2014/main" id="{0E4973DE-EBDF-4314-8512-B8C099ADCBE9}"/>
                </a:ext>
              </a:extLst>
            </p:cNvPr>
            <p:cNvSpPr/>
            <p:nvPr/>
          </p:nvSpPr>
          <p:spPr>
            <a:xfrm>
              <a:off x="5075093" y="4557093"/>
              <a:ext cx="1468672" cy="523220"/>
            </a:xfrm>
            <a:prstGeom prst="rect">
              <a:avLst/>
            </a:prstGeom>
          </p:spPr>
          <p:txBody>
            <a:bodyPr wrap="none">
              <a:spAutoFit/>
            </a:bodyPr>
            <a:lstStyle/>
            <a:p>
              <a:r>
                <a:rPr lang="en-GB" sz="2800" b="1" dirty="0">
                  <a:solidFill>
                    <a:srgbClr val="17617C"/>
                  </a:solidFill>
                </a:rPr>
                <a:t>Business</a:t>
              </a:r>
            </a:p>
          </p:txBody>
        </p:sp>
      </p:grpSp>
      <p:sp>
        <p:nvSpPr>
          <p:cNvPr id="20" name="Bulle narrative : ronde 7">
            <a:extLst>
              <a:ext uri="{FF2B5EF4-FFF2-40B4-BE49-F238E27FC236}">
                <a16:creationId xmlns:a16="http://schemas.microsoft.com/office/drawing/2014/main" id="{838CD90B-70DD-4DD2-8B42-60031B7EA0B3}"/>
              </a:ext>
            </a:extLst>
          </p:cNvPr>
          <p:cNvSpPr/>
          <p:nvPr/>
        </p:nvSpPr>
        <p:spPr>
          <a:xfrm>
            <a:off x="3949381" y="1940319"/>
            <a:ext cx="2192892" cy="1041327"/>
          </a:xfrm>
          <a:prstGeom prst="wedgeEllipseCallout">
            <a:avLst>
              <a:gd name="adj1" fmla="val -33567"/>
              <a:gd name="adj2" fmla="val 66501"/>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494948"/>
                </a:solidFill>
                <a:latin typeface="Lucida Handwriting" panose="03010101010101010101" pitchFamily="66" charset="0"/>
              </a:rPr>
              <a:t>On a un </a:t>
            </a:r>
            <a:r>
              <a:rPr lang="en-GB" sz="1600" dirty="0" err="1">
                <a:solidFill>
                  <a:srgbClr val="494948"/>
                </a:solidFill>
                <a:latin typeface="Lucida Handwriting" panose="03010101010101010101" pitchFamily="66" charset="0"/>
              </a:rPr>
              <a:t>problème</a:t>
            </a:r>
            <a:r>
              <a:rPr lang="en-GB" sz="1600" dirty="0">
                <a:solidFill>
                  <a:srgbClr val="494948"/>
                </a:solidFill>
                <a:latin typeface="Lucida Handwriting" panose="03010101010101010101" pitchFamily="66" charset="0"/>
              </a:rPr>
              <a:t> !</a:t>
            </a:r>
          </a:p>
        </p:txBody>
      </p:sp>
      <p:sp>
        <p:nvSpPr>
          <p:cNvPr id="28" name="Rectangle à coins arrondis 27"/>
          <p:cNvSpPr/>
          <p:nvPr/>
        </p:nvSpPr>
        <p:spPr>
          <a:xfrm>
            <a:off x="8035225" y="1941306"/>
            <a:ext cx="1778558" cy="68328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rPr>
              <a:t>Pari</a:t>
            </a:r>
          </a:p>
        </p:txBody>
      </p:sp>
      <p:grpSp>
        <p:nvGrpSpPr>
          <p:cNvPr id="42" name="Groupe 41"/>
          <p:cNvGrpSpPr/>
          <p:nvPr/>
        </p:nvGrpSpPr>
        <p:grpSpPr>
          <a:xfrm>
            <a:off x="6450177" y="2624594"/>
            <a:ext cx="5055515" cy="969876"/>
            <a:chOff x="6450177" y="2624594"/>
            <a:chExt cx="5055515" cy="969876"/>
          </a:xfrm>
        </p:grpSpPr>
        <p:grpSp>
          <p:nvGrpSpPr>
            <p:cNvPr id="41" name="Groupe 40"/>
            <p:cNvGrpSpPr/>
            <p:nvPr/>
          </p:nvGrpSpPr>
          <p:grpSpPr>
            <a:xfrm>
              <a:off x="8235001" y="2624594"/>
              <a:ext cx="1473921" cy="864158"/>
              <a:chOff x="8235001" y="2624594"/>
              <a:chExt cx="1473921" cy="864158"/>
            </a:xfrm>
          </p:grpSpPr>
          <p:sp>
            <p:nvSpPr>
              <p:cNvPr id="30" name="Virage 29"/>
              <p:cNvSpPr/>
              <p:nvPr/>
            </p:nvSpPr>
            <p:spPr>
              <a:xfrm rot="10800000">
                <a:off x="8235001" y="2624594"/>
                <a:ext cx="817096" cy="864158"/>
              </a:xfrm>
              <a:prstGeom prst="ben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
            <p:nvSpPr>
              <p:cNvPr id="31" name="Virage 30"/>
              <p:cNvSpPr/>
              <p:nvPr/>
            </p:nvSpPr>
            <p:spPr>
              <a:xfrm rot="10800000" flipH="1">
                <a:off x="8841274" y="2624594"/>
                <a:ext cx="867648" cy="864158"/>
              </a:xfrm>
              <a:prstGeom prst="ben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grpSp>
        <p:sp>
          <p:nvSpPr>
            <p:cNvPr id="32" name="Rectangle à coins arrondis 31"/>
            <p:cNvSpPr/>
            <p:nvPr/>
          </p:nvSpPr>
          <p:spPr>
            <a:xfrm>
              <a:off x="6450177" y="2890654"/>
              <a:ext cx="1778558" cy="68328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Cote a monté</a:t>
              </a:r>
              <a:br>
                <a:rPr lang="fr-FR" sz="2000" dirty="0">
                  <a:solidFill>
                    <a:schemeClr val="tx1"/>
                  </a:solidFill>
                </a:rPr>
              </a:br>
              <a:r>
                <a:rPr lang="fr-FR" sz="1050" dirty="0">
                  <a:solidFill>
                    <a:schemeClr val="tx1"/>
                  </a:solidFill>
                </a:rPr>
                <a:t>Probabilité a baissé</a:t>
              </a:r>
              <a:endParaRPr lang="fr-FR" sz="2000" dirty="0">
                <a:solidFill>
                  <a:schemeClr val="tx1"/>
                </a:solidFill>
              </a:endParaRPr>
            </a:p>
          </p:txBody>
        </p:sp>
        <p:sp>
          <p:nvSpPr>
            <p:cNvPr id="33" name="Rectangle à coins arrondis 32"/>
            <p:cNvSpPr/>
            <p:nvPr/>
          </p:nvSpPr>
          <p:spPr>
            <a:xfrm>
              <a:off x="9727134" y="2911182"/>
              <a:ext cx="1778558" cy="68328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Cote a baissé</a:t>
              </a:r>
              <a:br>
                <a:rPr lang="fr-FR" sz="2000" dirty="0">
                  <a:solidFill>
                    <a:schemeClr val="tx1"/>
                  </a:solidFill>
                </a:rPr>
              </a:br>
              <a:r>
                <a:rPr lang="fr-FR" sz="1050" dirty="0">
                  <a:solidFill>
                    <a:schemeClr val="tx1"/>
                  </a:solidFill>
                </a:rPr>
                <a:t>Probabilité a monté</a:t>
              </a:r>
              <a:endParaRPr lang="fr-FR" sz="2000" dirty="0">
                <a:solidFill>
                  <a:schemeClr val="tx1"/>
                </a:solidFill>
              </a:endParaRPr>
            </a:p>
          </p:txBody>
        </p:sp>
      </p:grpSp>
      <p:grpSp>
        <p:nvGrpSpPr>
          <p:cNvPr id="43" name="Groupe 42"/>
          <p:cNvGrpSpPr/>
          <p:nvPr/>
        </p:nvGrpSpPr>
        <p:grpSpPr>
          <a:xfrm>
            <a:off x="6450177" y="3577745"/>
            <a:ext cx="5055515" cy="1263025"/>
            <a:chOff x="6450177" y="3577745"/>
            <a:chExt cx="5055515" cy="1263025"/>
          </a:xfrm>
        </p:grpSpPr>
        <p:sp>
          <p:nvSpPr>
            <p:cNvPr id="34" name="Flèche vers le bas 33"/>
            <p:cNvSpPr/>
            <p:nvPr/>
          </p:nvSpPr>
          <p:spPr>
            <a:xfrm>
              <a:off x="7154785" y="3577745"/>
              <a:ext cx="432080" cy="575934"/>
            </a:xfrm>
            <a:prstGeom prst="down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5" name="Flèche vers le bas 34"/>
            <p:cNvSpPr/>
            <p:nvPr/>
          </p:nvSpPr>
          <p:spPr>
            <a:xfrm>
              <a:off x="10476743" y="3594470"/>
              <a:ext cx="432080" cy="575934"/>
            </a:xfrm>
            <a:prstGeom prst="down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6" name="Rectangle à coins arrondis 35"/>
            <p:cNvSpPr/>
            <p:nvPr/>
          </p:nvSpPr>
          <p:spPr>
            <a:xfrm>
              <a:off x="6450177" y="4157482"/>
              <a:ext cx="1778558" cy="68328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Offre basse</a:t>
              </a:r>
            </a:p>
          </p:txBody>
        </p:sp>
        <p:sp>
          <p:nvSpPr>
            <p:cNvPr id="37" name="Rectangle à coins arrondis 36"/>
            <p:cNvSpPr/>
            <p:nvPr/>
          </p:nvSpPr>
          <p:spPr>
            <a:xfrm>
              <a:off x="9727134" y="4157482"/>
              <a:ext cx="1778558" cy="68328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Offre haute</a:t>
              </a:r>
            </a:p>
          </p:txBody>
        </p:sp>
      </p:grpSp>
      <p:grpSp>
        <p:nvGrpSpPr>
          <p:cNvPr id="53" name="Groupe 52"/>
          <p:cNvGrpSpPr/>
          <p:nvPr/>
        </p:nvGrpSpPr>
        <p:grpSpPr>
          <a:xfrm>
            <a:off x="5867190" y="4854879"/>
            <a:ext cx="6310222" cy="707421"/>
            <a:chOff x="5867190" y="4854879"/>
            <a:chExt cx="6310222" cy="707421"/>
          </a:xfrm>
        </p:grpSpPr>
        <p:grpSp>
          <p:nvGrpSpPr>
            <p:cNvPr id="46" name="Groupe 45"/>
            <p:cNvGrpSpPr/>
            <p:nvPr/>
          </p:nvGrpSpPr>
          <p:grpSpPr>
            <a:xfrm>
              <a:off x="5867190" y="4854879"/>
              <a:ext cx="3072668" cy="707421"/>
              <a:chOff x="5867190" y="4854879"/>
              <a:chExt cx="3072668" cy="707421"/>
            </a:xfrm>
          </p:grpSpPr>
          <p:grpSp>
            <p:nvGrpSpPr>
              <p:cNvPr id="40" name="Groupe 39"/>
              <p:cNvGrpSpPr/>
              <p:nvPr/>
            </p:nvGrpSpPr>
            <p:grpSpPr>
              <a:xfrm>
                <a:off x="6859124" y="4854879"/>
                <a:ext cx="1079766" cy="622202"/>
                <a:chOff x="6859124" y="4854879"/>
                <a:chExt cx="1079766" cy="622202"/>
              </a:xfrm>
            </p:grpSpPr>
            <p:sp>
              <p:nvSpPr>
                <p:cNvPr id="38" name="Virage 37"/>
                <p:cNvSpPr/>
                <p:nvPr/>
              </p:nvSpPr>
              <p:spPr>
                <a:xfrm rot="10800000">
                  <a:off x="6859124" y="4854879"/>
                  <a:ext cx="588317" cy="622202"/>
                </a:xfrm>
                <a:prstGeom prst="ben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
              <p:nvSpPr>
                <p:cNvPr id="39" name="Virage 38"/>
                <p:cNvSpPr/>
                <p:nvPr/>
              </p:nvSpPr>
              <p:spPr>
                <a:xfrm rot="10800000" flipH="1">
                  <a:off x="7314175" y="4854879"/>
                  <a:ext cx="624715" cy="622202"/>
                </a:xfrm>
                <a:prstGeom prst="ben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grpSp>
          <p:sp>
            <p:nvSpPr>
              <p:cNvPr id="44" name="Rectangle à coins arrondis 43"/>
              <p:cNvSpPr/>
              <p:nvPr/>
            </p:nvSpPr>
            <p:spPr>
              <a:xfrm>
                <a:off x="5867190" y="5060996"/>
                <a:ext cx="1000968" cy="50130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Victoire théorique</a:t>
                </a:r>
              </a:p>
            </p:txBody>
          </p:sp>
          <p:sp>
            <p:nvSpPr>
              <p:cNvPr id="45" name="Rectangle à coins arrondis 44"/>
              <p:cNvSpPr/>
              <p:nvPr/>
            </p:nvSpPr>
            <p:spPr>
              <a:xfrm>
                <a:off x="7938890" y="5060996"/>
                <a:ext cx="1000968" cy="50130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Défaite théorique</a:t>
                </a:r>
              </a:p>
            </p:txBody>
          </p:sp>
        </p:grpSp>
        <p:grpSp>
          <p:nvGrpSpPr>
            <p:cNvPr id="47" name="Groupe 46"/>
            <p:cNvGrpSpPr/>
            <p:nvPr/>
          </p:nvGrpSpPr>
          <p:grpSpPr>
            <a:xfrm>
              <a:off x="9104744" y="4854879"/>
              <a:ext cx="3072668" cy="707421"/>
              <a:chOff x="5867190" y="4854879"/>
              <a:chExt cx="3072668" cy="707421"/>
            </a:xfrm>
          </p:grpSpPr>
          <p:grpSp>
            <p:nvGrpSpPr>
              <p:cNvPr id="48" name="Groupe 47"/>
              <p:cNvGrpSpPr/>
              <p:nvPr/>
            </p:nvGrpSpPr>
            <p:grpSpPr>
              <a:xfrm>
                <a:off x="6859124" y="4854879"/>
                <a:ext cx="1079766" cy="622202"/>
                <a:chOff x="6859124" y="4854879"/>
                <a:chExt cx="1079766" cy="622202"/>
              </a:xfrm>
            </p:grpSpPr>
            <p:sp>
              <p:nvSpPr>
                <p:cNvPr id="51" name="Virage 50"/>
                <p:cNvSpPr/>
                <p:nvPr/>
              </p:nvSpPr>
              <p:spPr>
                <a:xfrm rot="10800000">
                  <a:off x="6859124" y="4854879"/>
                  <a:ext cx="588317" cy="622202"/>
                </a:xfrm>
                <a:prstGeom prst="ben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
              <p:nvSpPr>
                <p:cNvPr id="52" name="Virage 51"/>
                <p:cNvSpPr/>
                <p:nvPr/>
              </p:nvSpPr>
              <p:spPr>
                <a:xfrm rot="10800000" flipH="1">
                  <a:off x="7314175" y="4854879"/>
                  <a:ext cx="624715" cy="622202"/>
                </a:xfrm>
                <a:prstGeom prst="ben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grpSp>
          <p:sp>
            <p:nvSpPr>
              <p:cNvPr id="49" name="Rectangle à coins arrondis 48"/>
              <p:cNvSpPr/>
              <p:nvPr/>
            </p:nvSpPr>
            <p:spPr>
              <a:xfrm>
                <a:off x="5867190" y="5060996"/>
                <a:ext cx="1000968" cy="50130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Victoire théorique</a:t>
                </a:r>
              </a:p>
            </p:txBody>
          </p:sp>
          <p:sp>
            <p:nvSpPr>
              <p:cNvPr id="50" name="Rectangle à coins arrondis 49"/>
              <p:cNvSpPr/>
              <p:nvPr/>
            </p:nvSpPr>
            <p:spPr>
              <a:xfrm>
                <a:off x="7938890" y="5060996"/>
                <a:ext cx="1000968" cy="50130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Défaite théorique</a:t>
                </a:r>
              </a:p>
            </p:txBody>
          </p:sp>
        </p:grpSp>
      </p:grpSp>
      <p:grpSp>
        <p:nvGrpSpPr>
          <p:cNvPr id="67" name="Groupe 66"/>
          <p:cNvGrpSpPr/>
          <p:nvPr/>
        </p:nvGrpSpPr>
        <p:grpSpPr>
          <a:xfrm>
            <a:off x="6140265" y="5652866"/>
            <a:ext cx="5761430" cy="462592"/>
            <a:chOff x="6140265" y="5652866"/>
            <a:chExt cx="5761430" cy="462592"/>
          </a:xfrm>
        </p:grpSpPr>
        <p:pic>
          <p:nvPicPr>
            <p:cNvPr id="56" name="Image 55"/>
            <p:cNvPicPr>
              <a:picLocks noChangeAspect="1"/>
            </p:cNvPicPr>
            <p:nvPr/>
          </p:nvPicPr>
          <p:blipFill>
            <a:blip r:embed="rId7"/>
            <a:stretch>
              <a:fillRect/>
            </a:stretch>
          </p:blipFill>
          <p:spPr>
            <a:xfrm>
              <a:off x="8214076" y="5652866"/>
              <a:ext cx="450595" cy="453860"/>
            </a:xfrm>
            <a:prstGeom prst="rect">
              <a:avLst/>
            </a:prstGeom>
          </p:spPr>
        </p:pic>
        <p:pic>
          <p:nvPicPr>
            <p:cNvPr id="57" name="Image 56"/>
            <p:cNvPicPr>
              <a:picLocks noChangeAspect="1"/>
            </p:cNvPicPr>
            <p:nvPr/>
          </p:nvPicPr>
          <p:blipFill>
            <a:blip r:embed="rId7"/>
            <a:stretch>
              <a:fillRect/>
            </a:stretch>
          </p:blipFill>
          <p:spPr>
            <a:xfrm>
              <a:off x="11451100" y="5652866"/>
              <a:ext cx="450595" cy="453860"/>
            </a:xfrm>
            <a:prstGeom prst="rect">
              <a:avLst/>
            </a:prstGeom>
          </p:spPr>
        </p:pic>
        <p:pic>
          <p:nvPicPr>
            <p:cNvPr id="60" name="Image 59"/>
            <p:cNvPicPr>
              <a:picLocks noChangeAspect="1"/>
            </p:cNvPicPr>
            <p:nvPr/>
          </p:nvPicPr>
          <p:blipFill>
            <a:blip r:embed="rId8"/>
            <a:stretch>
              <a:fillRect/>
            </a:stretch>
          </p:blipFill>
          <p:spPr>
            <a:xfrm>
              <a:off x="6140265" y="5659024"/>
              <a:ext cx="450346" cy="453634"/>
            </a:xfrm>
            <a:prstGeom prst="rect">
              <a:avLst/>
            </a:prstGeom>
          </p:spPr>
        </p:pic>
        <p:pic>
          <p:nvPicPr>
            <p:cNvPr id="61" name="Image 60"/>
            <p:cNvPicPr>
              <a:picLocks noChangeAspect="1"/>
            </p:cNvPicPr>
            <p:nvPr/>
          </p:nvPicPr>
          <p:blipFill>
            <a:blip r:embed="rId8"/>
            <a:stretch>
              <a:fillRect/>
            </a:stretch>
          </p:blipFill>
          <p:spPr>
            <a:xfrm>
              <a:off x="9388254" y="5661824"/>
              <a:ext cx="450346" cy="453634"/>
            </a:xfrm>
            <a:prstGeom prst="rect">
              <a:avLst/>
            </a:prstGeom>
          </p:spPr>
        </p:pic>
      </p:grpSp>
      <p:grpSp>
        <p:nvGrpSpPr>
          <p:cNvPr id="68" name="Groupe 67"/>
          <p:cNvGrpSpPr/>
          <p:nvPr/>
        </p:nvGrpSpPr>
        <p:grpSpPr>
          <a:xfrm>
            <a:off x="6146093" y="6181921"/>
            <a:ext cx="5772182" cy="459339"/>
            <a:chOff x="6146093" y="6181921"/>
            <a:chExt cx="5772182" cy="459339"/>
          </a:xfrm>
        </p:grpSpPr>
        <p:pic>
          <p:nvPicPr>
            <p:cNvPr id="58" name="Image 57"/>
            <p:cNvPicPr>
              <a:picLocks noChangeAspect="1"/>
            </p:cNvPicPr>
            <p:nvPr/>
          </p:nvPicPr>
          <p:blipFill>
            <a:blip r:embed="rId7"/>
            <a:stretch>
              <a:fillRect/>
            </a:stretch>
          </p:blipFill>
          <p:spPr>
            <a:xfrm>
              <a:off x="6146093" y="6187400"/>
              <a:ext cx="450595" cy="453860"/>
            </a:xfrm>
            <a:prstGeom prst="rect">
              <a:avLst/>
            </a:prstGeom>
          </p:spPr>
        </p:pic>
        <p:pic>
          <p:nvPicPr>
            <p:cNvPr id="59" name="Image 58"/>
            <p:cNvPicPr>
              <a:picLocks noChangeAspect="1"/>
            </p:cNvPicPr>
            <p:nvPr/>
          </p:nvPicPr>
          <p:blipFill>
            <a:blip r:embed="rId7"/>
            <a:stretch>
              <a:fillRect/>
            </a:stretch>
          </p:blipFill>
          <p:spPr>
            <a:xfrm>
              <a:off x="9388254" y="6187400"/>
              <a:ext cx="450595" cy="453860"/>
            </a:xfrm>
            <a:prstGeom prst="rect">
              <a:avLst/>
            </a:prstGeom>
          </p:spPr>
        </p:pic>
        <p:pic>
          <p:nvPicPr>
            <p:cNvPr id="62" name="Image 61"/>
            <p:cNvPicPr>
              <a:picLocks noChangeAspect="1"/>
            </p:cNvPicPr>
            <p:nvPr/>
          </p:nvPicPr>
          <p:blipFill>
            <a:blip r:embed="rId8"/>
            <a:stretch>
              <a:fillRect/>
            </a:stretch>
          </p:blipFill>
          <p:spPr>
            <a:xfrm>
              <a:off x="8210619" y="6187400"/>
              <a:ext cx="450346" cy="453634"/>
            </a:xfrm>
            <a:prstGeom prst="rect">
              <a:avLst/>
            </a:prstGeom>
          </p:spPr>
        </p:pic>
        <p:pic>
          <p:nvPicPr>
            <p:cNvPr id="63" name="Image 62"/>
            <p:cNvPicPr>
              <a:picLocks noChangeAspect="1"/>
            </p:cNvPicPr>
            <p:nvPr/>
          </p:nvPicPr>
          <p:blipFill>
            <a:blip r:embed="rId8"/>
            <a:stretch>
              <a:fillRect/>
            </a:stretch>
          </p:blipFill>
          <p:spPr>
            <a:xfrm>
              <a:off x="11467929" y="6181921"/>
              <a:ext cx="450346" cy="453634"/>
            </a:xfrm>
            <a:prstGeom prst="rect">
              <a:avLst/>
            </a:prstGeom>
          </p:spPr>
        </p:pic>
      </p:grpSp>
      <p:sp>
        <p:nvSpPr>
          <p:cNvPr id="54" name="ZoneTexte 53"/>
          <p:cNvSpPr txBox="1"/>
          <p:nvPr/>
        </p:nvSpPr>
        <p:spPr>
          <a:xfrm>
            <a:off x="4944849" y="5672367"/>
            <a:ext cx="841942" cy="369332"/>
          </a:xfrm>
          <a:prstGeom prst="rect">
            <a:avLst/>
          </a:prstGeom>
          <a:noFill/>
        </p:spPr>
        <p:txBody>
          <a:bodyPr wrap="square" rtlCol="0">
            <a:spAutoFit/>
          </a:bodyPr>
          <a:lstStyle/>
          <a:p>
            <a:pPr algn="ctr"/>
            <a:r>
              <a:rPr lang="fr-FR" dirty="0"/>
              <a:t>Joueur</a:t>
            </a:r>
          </a:p>
        </p:txBody>
      </p:sp>
      <p:sp>
        <p:nvSpPr>
          <p:cNvPr id="64" name="ZoneTexte 63"/>
          <p:cNvSpPr txBox="1"/>
          <p:nvPr/>
        </p:nvSpPr>
        <p:spPr>
          <a:xfrm>
            <a:off x="4944849" y="6235013"/>
            <a:ext cx="841942" cy="369332"/>
          </a:xfrm>
          <a:prstGeom prst="rect">
            <a:avLst/>
          </a:prstGeom>
          <a:noFill/>
        </p:spPr>
        <p:txBody>
          <a:bodyPr wrap="square" rtlCol="0">
            <a:spAutoFit/>
          </a:bodyPr>
          <a:lstStyle/>
          <a:p>
            <a:pPr algn="ctr"/>
            <a:r>
              <a:rPr lang="fr-FR" dirty="0"/>
              <a:t>Betclic</a:t>
            </a:r>
          </a:p>
        </p:txBody>
      </p:sp>
      <p:grpSp>
        <p:nvGrpSpPr>
          <p:cNvPr id="71" name="Groupe 70"/>
          <p:cNvGrpSpPr/>
          <p:nvPr/>
        </p:nvGrpSpPr>
        <p:grpSpPr>
          <a:xfrm>
            <a:off x="6146342" y="6183447"/>
            <a:ext cx="5761389" cy="463162"/>
            <a:chOff x="6146342" y="6183447"/>
            <a:chExt cx="5761389" cy="463162"/>
          </a:xfrm>
        </p:grpSpPr>
        <p:pic>
          <p:nvPicPr>
            <p:cNvPr id="65" name="Image 64"/>
            <p:cNvPicPr>
              <a:picLocks noChangeAspect="1"/>
            </p:cNvPicPr>
            <p:nvPr/>
          </p:nvPicPr>
          <p:blipFill>
            <a:blip r:embed="rId8"/>
            <a:stretch>
              <a:fillRect/>
            </a:stretch>
          </p:blipFill>
          <p:spPr>
            <a:xfrm>
              <a:off x="6146342" y="6183447"/>
              <a:ext cx="450346" cy="453634"/>
            </a:xfrm>
            <a:prstGeom prst="rect">
              <a:avLst/>
            </a:prstGeom>
          </p:spPr>
        </p:pic>
        <p:pic>
          <p:nvPicPr>
            <p:cNvPr id="70" name="Image 69"/>
            <p:cNvPicPr>
              <a:picLocks noChangeAspect="1"/>
            </p:cNvPicPr>
            <p:nvPr/>
          </p:nvPicPr>
          <p:blipFill>
            <a:blip r:embed="rId7"/>
            <a:stretch>
              <a:fillRect/>
            </a:stretch>
          </p:blipFill>
          <p:spPr>
            <a:xfrm>
              <a:off x="11457136" y="6192749"/>
              <a:ext cx="450595" cy="453860"/>
            </a:xfrm>
            <a:prstGeom prst="rect">
              <a:avLst/>
            </a:prstGeom>
          </p:spPr>
        </p:pic>
      </p:grpSp>
    </p:spTree>
    <p:extLst>
      <p:ext uri="{BB962C8B-B14F-4D97-AF65-F5344CB8AC3E}">
        <p14:creationId xmlns:p14="http://schemas.microsoft.com/office/powerpoint/2010/main" val="12689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3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000"/>
                            </p:stCondLst>
                            <p:childTnLst>
                              <p:par>
                                <p:cTn id="17" presetID="1" presetClass="entr" presetSubtype="0" fill="hold" grpId="0" nodeType="afterEffect">
                                  <p:stCondLst>
                                    <p:cond delay="100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childTnLst>
                          </p:cTn>
                        </p:par>
                        <p:par>
                          <p:cTn id="24" fill="hold">
                            <p:stCondLst>
                              <p:cond delay="500"/>
                            </p:stCondLst>
                            <p:childTnLst>
                              <p:par>
                                <p:cTn id="25" presetID="22" presetClass="entr" presetSubtype="1" fill="hold" nodeType="afterEffect">
                                  <p:stCondLst>
                                    <p:cond delay="1500"/>
                                  </p:stCondLst>
                                  <p:childTnLst>
                                    <p:set>
                                      <p:cBhvr>
                                        <p:cTn id="26" dur="1" fill="hold">
                                          <p:stCondLst>
                                            <p:cond delay="0"/>
                                          </p:stCondLst>
                                        </p:cTn>
                                        <p:tgtEl>
                                          <p:spTgt spid="42"/>
                                        </p:tgtEl>
                                        <p:attrNameLst>
                                          <p:attrName>style.visibility</p:attrName>
                                        </p:attrNameLst>
                                      </p:cBhvr>
                                      <p:to>
                                        <p:strVal val="visible"/>
                                      </p:to>
                                    </p:set>
                                    <p:animEffect transition="in" filter="wipe(up)">
                                      <p:cBhvr>
                                        <p:cTn id="27" dur="500"/>
                                        <p:tgtEl>
                                          <p:spTgt spid="42"/>
                                        </p:tgtEl>
                                      </p:cBhvr>
                                    </p:animEffect>
                                  </p:childTnLst>
                                </p:cTn>
                              </p:par>
                            </p:childTnLst>
                          </p:cTn>
                        </p:par>
                        <p:par>
                          <p:cTn id="28" fill="hold">
                            <p:stCondLst>
                              <p:cond delay="2500"/>
                            </p:stCondLst>
                            <p:childTnLst>
                              <p:par>
                                <p:cTn id="29" presetID="22" presetClass="entr" presetSubtype="1" fill="hold" nodeType="afterEffect">
                                  <p:stCondLst>
                                    <p:cond delay="1500"/>
                                  </p:stCondLst>
                                  <p:childTnLst>
                                    <p:set>
                                      <p:cBhvr>
                                        <p:cTn id="30" dur="1" fill="hold">
                                          <p:stCondLst>
                                            <p:cond delay="0"/>
                                          </p:stCondLst>
                                        </p:cTn>
                                        <p:tgtEl>
                                          <p:spTgt spid="43"/>
                                        </p:tgtEl>
                                        <p:attrNameLst>
                                          <p:attrName>style.visibility</p:attrName>
                                        </p:attrNameLst>
                                      </p:cBhvr>
                                      <p:to>
                                        <p:strVal val="visible"/>
                                      </p:to>
                                    </p:set>
                                    <p:animEffect transition="in" filter="wipe(up)">
                                      <p:cBhvr>
                                        <p:cTn id="31" dur="500"/>
                                        <p:tgtEl>
                                          <p:spTgt spid="43"/>
                                        </p:tgtEl>
                                      </p:cBhvr>
                                    </p:animEffect>
                                  </p:childTnLst>
                                </p:cTn>
                              </p:par>
                            </p:childTnLst>
                          </p:cTn>
                        </p:par>
                        <p:par>
                          <p:cTn id="32" fill="hold">
                            <p:stCondLst>
                              <p:cond delay="4500"/>
                            </p:stCondLst>
                            <p:childTnLst>
                              <p:par>
                                <p:cTn id="33" presetID="22" presetClass="entr" presetSubtype="1" fill="hold" nodeType="afterEffect">
                                  <p:stCondLst>
                                    <p:cond delay="1500"/>
                                  </p:stCondLst>
                                  <p:childTnLst>
                                    <p:set>
                                      <p:cBhvr>
                                        <p:cTn id="34" dur="1" fill="hold">
                                          <p:stCondLst>
                                            <p:cond delay="0"/>
                                          </p:stCondLst>
                                        </p:cTn>
                                        <p:tgtEl>
                                          <p:spTgt spid="53"/>
                                        </p:tgtEl>
                                        <p:attrNameLst>
                                          <p:attrName>style.visibility</p:attrName>
                                        </p:attrNameLst>
                                      </p:cBhvr>
                                      <p:to>
                                        <p:strVal val="visible"/>
                                      </p:to>
                                    </p:set>
                                    <p:animEffect transition="in" filter="wipe(up)">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4"/>
                                        </p:tgtEl>
                                        <p:attrNameLst>
                                          <p:attrName>style.visibility</p:attrName>
                                        </p:attrNameLst>
                                      </p:cBhvr>
                                      <p:to>
                                        <p:strVal val="visible"/>
                                      </p:to>
                                    </p:set>
                                  </p:childTnLst>
                                </p:cTn>
                              </p:par>
                            </p:childTnLst>
                          </p:cTn>
                        </p:par>
                        <p:par>
                          <p:cTn id="40" fill="hold">
                            <p:stCondLst>
                              <p:cond delay="0"/>
                            </p:stCondLst>
                            <p:childTnLst>
                              <p:par>
                                <p:cTn id="41" presetID="22" presetClass="entr" presetSubtype="8" fill="hold"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wipe(left)">
                                      <p:cBhvr>
                                        <p:cTn id="43" dur="500"/>
                                        <p:tgtEl>
                                          <p:spTgt spid="67"/>
                                        </p:tgtEl>
                                      </p:cBhvr>
                                    </p:animEffect>
                                  </p:childTnLst>
                                </p:cTn>
                              </p:par>
                            </p:childTnLst>
                          </p:cTn>
                        </p:par>
                        <p:par>
                          <p:cTn id="44" fill="hold">
                            <p:stCondLst>
                              <p:cond delay="500"/>
                            </p:stCondLst>
                            <p:childTnLst>
                              <p:par>
                                <p:cTn id="45" presetID="1" presetClass="entr" presetSubtype="0" fill="hold" grpId="0" nodeType="afterEffect">
                                  <p:stCondLst>
                                    <p:cond delay="1500"/>
                                  </p:stCondLst>
                                  <p:childTnLst>
                                    <p:set>
                                      <p:cBhvr>
                                        <p:cTn id="46" dur="1" fill="hold">
                                          <p:stCondLst>
                                            <p:cond delay="0"/>
                                          </p:stCondLst>
                                        </p:cTn>
                                        <p:tgtEl>
                                          <p:spTgt spid="64"/>
                                        </p:tgtEl>
                                        <p:attrNameLst>
                                          <p:attrName>style.visibility</p:attrName>
                                        </p:attrNameLst>
                                      </p:cBhvr>
                                      <p:to>
                                        <p:strVal val="visible"/>
                                      </p:to>
                                    </p:set>
                                  </p:childTnLst>
                                </p:cTn>
                              </p:par>
                            </p:childTnLst>
                          </p:cTn>
                        </p:par>
                        <p:par>
                          <p:cTn id="47" fill="hold">
                            <p:stCondLst>
                              <p:cond delay="2000"/>
                            </p:stCondLst>
                            <p:childTnLst>
                              <p:par>
                                <p:cTn id="48" presetID="22" presetClass="entr" presetSubtype="8" fill="hold"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wipe(left)">
                                      <p:cBhvr>
                                        <p:cTn id="50" dur="500"/>
                                        <p:tgtEl>
                                          <p:spTgt spid="6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wipe(down)">
                                      <p:cBhvr>
                                        <p:cTn id="55" dur="500"/>
                                        <p:tgtEl>
                                          <p:spTgt spid="7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25"/>
                                        </p:tgtEl>
                                        <p:attrNameLst>
                                          <p:attrName>style.visibility</p:attrName>
                                        </p:attrNameLst>
                                      </p:cBhvr>
                                      <p:to>
                                        <p:strVal val="hidden"/>
                                      </p:to>
                                    </p:set>
                                  </p:childTnLst>
                                </p:cTn>
                              </p:par>
                            </p:childTnLst>
                          </p:cTn>
                        </p:par>
                        <p:par>
                          <p:cTn id="60" fill="hold">
                            <p:stCondLst>
                              <p:cond delay="0"/>
                            </p:stCondLst>
                            <p:childTnLst>
                              <p:par>
                                <p:cTn id="61" presetID="1" presetClass="exit" presetSubtype="0" fill="hold" nodeType="afterEffect">
                                  <p:stCondLst>
                                    <p:cond delay="0"/>
                                  </p:stCondLst>
                                  <p:childTnLst>
                                    <p:set>
                                      <p:cBhvr>
                                        <p:cTn id="62" dur="1" fill="hold">
                                          <p:stCondLst>
                                            <p:cond delay="0"/>
                                          </p:stCondLst>
                                        </p:cTn>
                                        <p:tgtEl>
                                          <p:spTgt spid="23"/>
                                        </p:tgtEl>
                                        <p:attrNameLst>
                                          <p:attrName>style.visibility</p:attrName>
                                        </p:attrNameLst>
                                      </p:cBhvr>
                                      <p:to>
                                        <p:strVal val="hidden"/>
                                      </p:to>
                                    </p:set>
                                  </p:childTnLst>
                                </p:cTn>
                              </p:par>
                            </p:childTnLst>
                          </p:cTn>
                        </p:par>
                        <p:par>
                          <p:cTn id="63" fill="hold">
                            <p:stCondLst>
                              <p:cond delay="0"/>
                            </p:stCondLst>
                            <p:childTnLst>
                              <p:par>
                                <p:cTn id="64" presetID="1" presetClass="exit" presetSubtype="0" fill="hold" grpId="1" nodeType="afterEffect">
                                  <p:stCondLst>
                                    <p:cond delay="0"/>
                                  </p:stCondLst>
                                  <p:childTnLst>
                                    <p:set>
                                      <p:cBhvr>
                                        <p:cTn id="65" dur="1" fill="hold">
                                          <p:stCondLst>
                                            <p:cond delay="0"/>
                                          </p:stCondLst>
                                        </p:cTn>
                                        <p:tgtEl>
                                          <p:spTgt spid="20"/>
                                        </p:tgtEl>
                                        <p:attrNameLst>
                                          <p:attrName>style.visibility</p:attrName>
                                        </p:attrNameLst>
                                      </p:cBhvr>
                                      <p:to>
                                        <p:strVal val="hidden"/>
                                      </p:to>
                                    </p:set>
                                  </p:childTnLst>
                                </p:cTn>
                              </p:par>
                            </p:childTnLst>
                          </p:cTn>
                        </p:par>
                        <p:par>
                          <p:cTn id="66" fill="hold">
                            <p:stCondLst>
                              <p:cond delay="0"/>
                            </p:stCondLst>
                            <p:childTnLst>
                              <p:par>
                                <p:cTn id="67" presetID="6" presetClass="entr" presetSubtype="16" fill="hold" nodeType="after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circle(in)">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xit" presetSubtype="2" fill="hold" grpId="0" nodeType="clickEffect">
                                  <p:stCondLst>
                                    <p:cond delay="0"/>
                                  </p:stCondLst>
                                  <p:childTnLst>
                                    <p:anim calcmode="lin" valueType="num">
                                      <p:cBhvr additive="base">
                                        <p:cTn id="73" dur="3000"/>
                                        <p:tgtEl>
                                          <p:spTgt spid="7"/>
                                        </p:tgtEl>
                                        <p:attrNameLst>
                                          <p:attrName>ppt_x</p:attrName>
                                        </p:attrNameLst>
                                      </p:cBhvr>
                                      <p:tavLst>
                                        <p:tav tm="0">
                                          <p:val>
                                            <p:strVal val="ppt_x"/>
                                          </p:val>
                                        </p:tav>
                                        <p:tav tm="100000">
                                          <p:val>
                                            <p:strVal val="1+ppt_w/2"/>
                                          </p:val>
                                        </p:tav>
                                      </p:tavLst>
                                    </p:anim>
                                    <p:anim calcmode="lin" valueType="num">
                                      <p:cBhvr additive="base">
                                        <p:cTn id="74" dur="3000"/>
                                        <p:tgtEl>
                                          <p:spTgt spid="7"/>
                                        </p:tgtEl>
                                        <p:attrNameLst>
                                          <p:attrName>ppt_y</p:attrName>
                                        </p:attrNameLst>
                                      </p:cBhvr>
                                      <p:tavLst>
                                        <p:tav tm="0">
                                          <p:val>
                                            <p:strVal val="ppt_y"/>
                                          </p:val>
                                        </p:tav>
                                        <p:tav tm="100000">
                                          <p:val>
                                            <p:strVal val="ppt_y"/>
                                          </p:val>
                                        </p:tav>
                                      </p:tavLst>
                                    </p:anim>
                                    <p:set>
                                      <p:cBhvr>
                                        <p:cTn id="75" dur="1" fill="hold">
                                          <p:stCondLst>
                                            <p:cond delay="2999"/>
                                          </p:stCondLst>
                                        </p:cTn>
                                        <p:tgtEl>
                                          <p:spTgt spid="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circle(in)">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xit" presetSubtype="2" fill="hold" grpId="1" nodeType="clickEffect">
                                  <p:stCondLst>
                                    <p:cond delay="0"/>
                                  </p:stCondLst>
                                  <p:childTnLst>
                                    <p:anim calcmode="lin" valueType="num">
                                      <p:cBhvr additive="base">
                                        <p:cTn id="84" dur="500"/>
                                        <p:tgtEl>
                                          <p:spTgt spid="28"/>
                                        </p:tgtEl>
                                        <p:attrNameLst>
                                          <p:attrName>ppt_x</p:attrName>
                                        </p:attrNameLst>
                                      </p:cBhvr>
                                      <p:tavLst>
                                        <p:tav tm="0">
                                          <p:val>
                                            <p:strVal val="ppt_x"/>
                                          </p:val>
                                        </p:tav>
                                        <p:tav tm="100000">
                                          <p:val>
                                            <p:strVal val="1+ppt_w/2"/>
                                          </p:val>
                                        </p:tav>
                                      </p:tavLst>
                                    </p:anim>
                                    <p:anim calcmode="lin" valueType="num">
                                      <p:cBhvr additive="base">
                                        <p:cTn id="85" dur="500"/>
                                        <p:tgtEl>
                                          <p:spTgt spid="28"/>
                                        </p:tgtEl>
                                        <p:attrNameLst>
                                          <p:attrName>ppt_y</p:attrName>
                                        </p:attrNameLst>
                                      </p:cBhvr>
                                      <p:tavLst>
                                        <p:tav tm="0">
                                          <p:val>
                                            <p:strVal val="ppt_y"/>
                                          </p:val>
                                        </p:tav>
                                        <p:tav tm="100000">
                                          <p:val>
                                            <p:strVal val="ppt_y"/>
                                          </p:val>
                                        </p:tav>
                                      </p:tavLst>
                                    </p:anim>
                                    <p:set>
                                      <p:cBhvr>
                                        <p:cTn id="86" dur="1" fill="hold">
                                          <p:stCondLst>
                                            <p:cond delay="499"/>
                                          </p:stCondLst>
                                        </p:cTn>
                                        <p:tgtEl>
                                          <p:spTgt spid="28"/>
                                        </p:tgtEl>
                                        <p:attrNameLst>
                                          <p:attrName>style.visibility</p:attrName>
                                        </p:attrNameLst>
                                      </p:cBhvr>
                                      <p:to>
                                        <p:strVal val="hidden"/>
                                      </p:to>
                                    </p:set>
                                  </p:childTnLst>
                                </p:cTn>
                              </p:par>
                              <p:par>
                                <p:cTn id="87" presetID="2" presetClass="exit" presetSubtype="2" fill="hold" nodeType="withEffect">
                                  <p:stCondLst>
                                    <p:cond delay="0"/>
                                  </p:stCondLst>
                                  <p:childTnLst>
                                    <p:anim calcmode="lin" valueType="num">
                                      <p:cBhvr additive="base">
                                        <p:cTn id="88" dur="500"/>
                                        <p:tgtEl>
                                          <p:spTgt spid="42"/>
                                        </p:tgtEl>
                                        <p:attrNameLst>
                                          <p:attrName>ppt_x</p:attrName>
                                        </p:attrNameLst>
                                      </p:cBhvr>
                                      <p:tavLst>
                                        <p:tav tm="0">
                                          <p:val>
                                            <p:strVal val="ppt_x"/>
                                          </p:val>
                                        </p:tav>
                                        <p:tav tm="100000">
                                          <p:val>
                                            <p:strVal val="1+ppt_w/2"/>
                                          </p:val>
                                        </p:tav>
                                      </p:tavLst>
                                    </p:anim>
                                    <p:anim calcmode="lin" valueType="num">
                                      <p:cBhvr additive="base">
                                        <p:cTn id="89" dur="500"/>
                                        <p:tgtEl>
                                          <p:spTgt spid="42"/>
                                        </p:tgtEl>
                                        <p:attrNameLst>
                                          <p:attrName>ppt_y</p:attrName>
                                        </p:attrNameLst>
                                      </p:cBhvr>
                                      <p:tavLst>
                                        <p:tav tm="0">
                                          <p:val>
                                            <p:strVal val="ppt_y"/>
                                          </p:val>
                                        </p:tav>
                                        <p:tav tm="100000">
                                          <p:val>
                                            <p:strVal val="ppt_y"/>
                                          </p:val>
                                        </p:tav>
                                      </p:tavLst>
                                    </p:anim>
                                    <p:set>
                                      <p:cBhvr>
                                        <p:cTn id="90" dur="1" fill="hold">
                                          <p:stCondLst>
                                            <p:cond delay="499"/>
                                          </p:stCondLst>
                                        </p:cTn>
                                        <p:tgtEl>
                                          <p:spTgt spid="42"/>
                                        </p:tgtEl>
                                        <p:attrNameLst>
                                          <p:attrName>style.visibility</p:attrName>
                                        </p:attrNameLst>
                                      </p:cBhvr>
                                      <p:to>
                                        <p:strVal val="hidden"/>
                                      </p:to>
                                    </p:set>
                                  </p:childTnLst>
                                </p:cTn>
                              </p:par>
                              <p:par>
                                <p:cTn id="91" presetID="2" presetClass="exit" presetSubtype="2" fill="hold" nodeType="withEffect">
                                  <p:stCondLst>
                                    <p:cond delay="0"/>
                                  </p:stCondLst>
                                  <p:childTnLst>
                                    <p:anim calcmode="lin" valueType="num">
                                      <p:cBhvr additive="base">
                                        <p:cTn id="92" dur="500"/>
                                        <p:tgtEl>
                                          <p:spTgt spid="43"/>
                                        </p:tgtEl>
                                        <p:attrNameLst>
                                          <p:attrName>ppt_x</p:attrName>
                                        </p:attrNameLst>
                                      </p:cBhvr>
                                      <p:tavLst>
                                        <p:tav tm="0">
                                          <p:val>
                                            <p:strVal val="ppt_x"/>
                                          </p:val>
                                        </p:tav>
                                        <p:tav tm="100000">
                                          <p:val>
                                            <p:strVal val="1+ppt_w/2"/>
                                          </p:val>
                                        </p:tav>
                                      </p:tavLst>
                                    </p:anim>
                                    <p:anim calcmode="lin" valueType="num">
                                      <p:cBhvr additive="base">
                                        <p:cTn id="93" dur="500"/>
                                        <p:tgtEl>
                                          <p:spTgt spid="43"/>
                                        </p:tgtEl>
                                        <p:attrNameLst>
                                          <p:attrName>ppt_y</p:attrName>
                                        </p:attrNameLst>
                                      </p:cBhvr>
                                      <p:tavLst>
                                        <p:tav tm="0">
                                          <p:val>
                                            <p:strVal val="ppt_y"/>
                                          </p:val>
                                        </p:tav>
                                        <p:tav tm="100000">
                                          <p:val>
                                            <p:strVal val="ppt_y"/>
                                          </p:val>
                                        </p:tav>
                                      </p:tavLst>
                                    </p:anim>
                                    <p:set>
                                      <p:cBhvr>
                                        <p:cTn id="94" dur="1" fill="hold">
                                          <p:stCondLst>
                                            <p:cond delay="499"/>
                                          </p:stCondLst>
                                        </p:cTn>
                                        <p:tgtEl>
                                          <p:spTgt spid="43"/>
                                        </p:tgtEl>
                                        <p:attrNameLst>
                                          <p:attrName>style.visibility</p:attrName>
                                        </p:attrNameLst>
                                      </p:cBhvr>
                                      <p:to>
                                        <p:strVal val="hidden"/>
                                      </p:to>
                                    </p:set>
                                  </p:childTnLst>
                                </p:cTn>
                              </p:par>
                              <p:par>
                                <p:cTn id="95" presetID="2" presetClass="exit" presetSubtype="2" fill="hold" nodeType="withEffect">
                                  <p:stCondLst>
                                    <p:cond delay="0"/>
                                  </p:stCondLst>
                                  <p:childTnLst>
                                    <p:anim calcmode="lin" valueType="num">
                                      <p:cBhvr additive="base">
                                        <p:cTn id="96" dur="500"/>
                                        <p:tgtEl>
                                          <p:spTgt spid="53"/>
                                        </p:tgtEl>
                                        <p:attrNameLst>
                                          <p:attrName>ppt_x</p:attrName>
                                        </p:attrNameLst>
                                      </p:cBhvr>
                                      <p:tavLst>
                                        <p:tav tm="0">
                                          <p:val>
                                            <p:strVal val="ppt_x"/>
                                          </p:val>
                                        </p:tav>
                                        <p:tav tm="100000">
                                          <p:val>
                                            <p:strVal val="1+ppt_w/2"/>
                                          </p:val>
                                        </p:tav>
                                      </p:tavLst>
                                    </p:anim>
                                    <p:anim calcmode="lin" valueType="num">
                                      <p:cBhvr additive="base">
                                        <p:cTn id="97" dur="500"/>
                                        <p:tgtEl>
                                          <p:spTgt spid="53"/>
                                        </p:tgtEl>
                                        <p:attrNameLst>
                                          <p:attrName>ppt_y</p:attrName>
                                        </p:attrNameLst>
                                      </p:cBhvr>
                                      <p:tavLst>
                                        <p:tav tm="0">
                                          <p:val>
                                            <p:strVal val="ppt_y"/>
                                          </p:val>
                                        </p:tav>
                                        <p:tav tm="100000">
                                          <p:val>
                                            <p:strVal val="ppt_y"/>
                                          </p:val>
                                        </p:tav>
                                      </p:tavLst>
                                    </p:anim>
                                    <p:set>
                                      <p:cBhvr>
                                        <p:cTn id="98" dur="1" fill="hold">
                                          <p:stCondLst>
                                            <p:cond delay="499"/>
                                          </p:stCondLst>
                                        </p:cTn>
                                        <p:tgtEl>
                                          <p:spTgt spid="53"/>
                                        </p:tgtEl>
                                        <p:attrNameLst>
                                          <p:attrName>style.visibility</p:attrName>
                                        </p:attrNameLst>
                                      </p:cBhvr>
                                      <p:to>
                                        <p:strVal val="hidden"/>
                                      </p:to>
                                    </p:set>
                                  </p:childTnLst>
                                </p:cTn>
                              </p:par>
                              <p:par>
                                <p:cTn id="99" presetID="2" presetClass="exit" presetSubtype="2" fill="hold" grpId="1" nodeType="withEffect">
                                  <p:stCondLst>
                                    <p:cond delay="0"/>
                                  </p:stCondLst>
                                  <p:childTnLst>
                                    <p:anim calcmode="lin" valueType="num">
                                      <p:cBhvr additive="base">
                                        <p:cTn id="100" dur="500"/>
                                        <p:tgtEl>
                                          <p:spTgt spid="54"/>
                                        </p:tgtEl>
                                        <p:attrNameLst>
                                          <p:attrName>ppt_x</p:attrName>
                                        </p:attrNameLst>
                                      </p:cBhvr>
                                      <p:tavLst>
                                        <p:tav tm="0">
                                          <p:val>
                                            <p:strVal val="ppt_x"/>
                                          </p:val>
                                        </p:tav>
                                        <p:tav tm="100000">
                                          <p:val>
                                            <p:strVal val="1+ppt_w/2"/>
                                          </p:val>
                                        </p:tav>
                                      </p:tavLst>
                                    </p:anim>
                                    <p:anim calcmode="lin" valueType="num">
                                      <p:cBhvr additive="base">
                                        <p:cTn id="101" dur="500"/>
                                        <p:tgtEl>
                                          <p:spTgt spid="54"/>
                                        </p:tgtEl>
                                        <p:attrNameLst>
                                          <p:attrName>ppt_y</p:attrName>
                                        </p:attrNameLst>
                                      </p:cBhvr>
                                      <p:tavLst>
                                        <p:tav tm="0">
                                          <p:val>
                                            <p:strVal val="ppt_y"/>
                                          </p:val>
                                        </p:tav>
                                        <p:tav tm="100000">
                                          <p:val>
                                            <p:strVal val="ppt_y"/>
                                          </p:val>
                                        </p:tav>
                                      </p:tavLst>
                                    </p:anim>
                                    <p:set>
                                      <p:cBhvr>
                                        <p:cTn id="102" dur="1" fill="hold">
                                          <p:stCondLst>
                                            <p:cond delay="499"/>
                                          </p:stCondLst>
                                        </p:cTn>
                                        <p:tgtEl>
                                          <p:spTgt spid="54"/>
                                        </p:tgtEl>
                                        <p:attrNameLst>
                                          <p:attrName>style.visibility</p:attrName>
                                        </p:attrNameLst>
                                      </p:cBhvr>
                                      <p:to>
                                        <p:strVal val="hidden"/>
                                      </p:to>
                                    </p:set>
                                  </p:childTnLst>
                                </p:cTn>
                              </p:par>
                              <p:par>
                                <p:cTn id="103" presetID="2" presetClass="exit" presetSubtype="2" fill="hold" nodeType="withEffect">
                                  <p:stCondLst>
                                    <p:cond delay="0"/>
                                  </p:stCondLst>
                                  <p:childTnLst>
                                    <p:anim calcmode="lin" valueType="num">
                                      <p:cBhvr additive="base">
                                        <p:cTn id="104" dur="500"/>
                                        <p:tgtEl>
                                          <p:spTgt spid="67"/>
                                        </p:tgtEl>
                                        <p:attrNameLst>
                                          <p:attrName>ppt_x</p:attrName>
                                        </p:attrNameLst>
                                      </p:cBhvr>
                                      <p:tavLst>
                                        <p:tav tm="0">
                                          <p:val>
                                            <p:strVal val="ppt_x"/>
                                          </p:val>
                                        </p:tav>
                                        <p:tav tm="100000">
                                          <p:val>
                                            <p:strVal val="1+ppt_w/2"/>
                                          </p:val>
                                        </p:tav>
                                      </p:tavLst>
                                    </p:anim>
                                    <p:anim calcmode="lin" valueType="num">
                                      <p:cBhvr additive="base">
                                        <p:cTn id="105" dur="500"/>
                                        <p:tgtEl>
                                          <p:spTgt spid="67"/>
                                        </p:tgtEl>
                                        <p:attrNameLst>
                                          <p:attrName>ppt_y</p:attrName>
                                        </p:attrNameLst>
                                      </p:cBhvr>
                                      <p:tavLst>
                                        <p:tav tm="0">
                                          <p:val>
                                            <p:strVal val="ppt_y"/>
                                          </p:val>
                                        </p:tav>
                                        <p:tav tm="100000">
                                          <p:val>
                                            <p:strVal val="ppt_y"/>
                                          </p:val>
                                        </p:tav>
                                      </p:tavLst>
                                    </p:anim>
                                    <p:set>
                                      <p:cBhvr>
                                        <p:cTn id="106" dur="1" fill="hold">
                                          <p:stCondLst>
                                            <p:cond delay="499"/>
                                          </p:stCondLst>
                                        </p:cTn>
                                        <p:tgtEl>
                                          <p:spTgt spid="67"/>
                                        </p:tgtEl>
                                        <p:attrNameLst>
                                          <p:attrName>style.visibility</p:attrName>
                                        </p:attrNameLst>
                                      </p:cBhvr>
                                      <p:to>
                                        <p:strVal val="hidden"/>
                                      </p:to>
                                    </p:set>
                                  </p:childTnLst>
                                </p:cTn>
                              </p:par>
                              <p:par>
                                <p:cTn id="107" presetID="2" presetClass="exit" presetSubtype="2" fill="hold" grpId="1" nodeType="withEffect">
                                  <p:stCondLst>
                                    <p:cond delay="0"/>
                                  </p:stCondLst>
                                  <p:childTnLst>
                                    <p:anim calcmode="lin" valueType="num">
                                      <p:cBhvr additive="base">
                                        <p:cTn id="108" dur="500"/>
                                        <p:tgtEl>
                                          <p:spTgt spid="64"/>
                                        </p:tgtEl>
                                        <p:attrNameLst>
                                          <p:attrName>ppt_x</p:attrName>
                                        </p:attrNameLst>
                                      </p:cBhvr>
                                      <p:tavLst>
                                        <p:tav tm="0">
                                          <p:val>
                                            <p:strVal val="ppt_x"/>
                                          </p:val>
                                        </p:tav>
                                        <p:tav tm="100000">
                                          <p:val>
                                            <p:strVal val="1+ppt_w/2"/>
                                          </p:val>
                                        </p:tav>
                                      </p:tavLst>
                                    </p:anim>
                                    <p:anim calcmode="lin" valueType="num">
                                      <p:cBhvr additive="base">
                                        <p:cTn id="109" dur="500"/>
                                        <p:tgtEl>
                                          <p:spTgt spid="64"/>
                                        </p:tgtEl>
                                        <p:attrNameLst>
                                          <p:attrName>ppt_y</p:attrName>
                                        </p:attrNameLst>
                                      </p:cBhvr>
                                      <p:tavLst>
                                        <p:tav tm="0">
                                          <p:val>
                                            <p:strVal val="ppt_y"/>
                                          </p:val>
                                        </p:tav>
                                        <p:tav tm="100000">
                                          <p:val>
                                            <p:strVal val="ppt_y"/>
                                          </p:val>
                                        </p:tav>
                                      </p:tavLst>
                                    </p:anim>
                                    <p:set>
                                      <p:cBhvr>
                                        <p:cTn id="110" dur="1" fill="hold">
                                          <p:stCondLst>
                                            <p:cond delay="499"/>
                                          </p:stCondLst>
                                        </p:cTn>
                                        <p:tgtEl>
                                          <p:spTgt spid="64"/>
                                        </p:tgtEl>
                                        <p:attrNameLst>
                                          <p:attrName>style.visibility</p:attrName>
                                        </p:attrNameLst>
                                      </p:cBhvr>
                                      <p:to>
                                        <p:strVal val="hidden"/>
                                      </p:to>
                                    </p:set>
                                  </p:childTnLst>
                                </p:cTn>
                              </p:par>
                              <p:par>
                                <p:cTn id="111" presetID="2" presetClass="exit" presetSubtype="2" fill="hold" nodeType="withEffect">
                                  <p:stCondLst>
                                    <p:cond delay="0"/>
                                  </p:stCondLst>
                                  <p:childTnLst>
                                    <p:anim calcmode="lin" valueType="num">
                                      <p:cBhvr additive="base">
                                        <p:cTn id="112" dur="500"/>
                                        <p:tgtEl>
                                          <p:spTgt spid="68"/>
                                        </p:tgtEl>
                                        <p:attrNameLst>
                                          <p:attrName>ppt_x</p:attrName>
                                        </p:attrNameLst>
                                      </p:cBhvr>
                                      <p:tavLst>
                                        <p:tav tm="0">
                                          <p:val>
                                            <p:strVal val="ppt_x"/>
                                          </p:val>
                                        </p:tav>
                                        <p:tav tm="100000">
                                          <p:val>
                                            <p:strVal val="1+ppt_w/2"/>
                                          </p:val>
                                        </p:tav>
                                      </p:tavLst>
                                    </p:anim>
                                    <p:anim calcmode="lin" valueType="num">
                                      <p:cBhvr additive="base">
                                        <p:cTn id="113" dur="500"/>
                                        <p:tgtEl>
                                          <p:spTgt spid="68"/>
                                        </p:tgtEl>
                                        <p:attrNameLst>
                                          <p:attrName>ppt_y</p:attrName>
                                        </p:attrNameLst>
                                      </p:cBhvr>
                                      <p:tavLst>
                                        <p:tav tm="0">
                                          <p:val>
                                            <p:strVal val="ppt_y"/>
                                          </p:val>
                                        </p:tav>
                                        <p:tav tm="100000">
                                          <p:val>
                                            <p:strVal val="ppt_y"/>
                                          </p:val>
                                        </p:tav>
                                      </p:tavLst>
                                    </p:anim>
                                    <p:set>
                                      <p:cBhvr>
                                        <p:cTn id="114" dur="1" fill="hold">
                                          <p:stCondLst>
                                            <p:cond delay="499"/>
                                          </p:stCondLst>
                                        </p:cTn>
                                        <p:tgtEl>
                                          <p:spTgt spid="68"/>
                                        </p:tgtEl>
                                        <p:attrNameLst>
                                          <p:attrName>style.visibility</p:attrName>
                                        </p:attrNameLst>
                                      </p:cBhvr>
                                      <p:to>
                                        <p:strVal val="hidden"/>
                                      </p:to>
                                    </p:set>
                                  </p:childTnLst>
                                </p:cTn>
                              </p:par>
                              <p:par>
                                <p:cTn id="115" presetID="2" presetClass="exit" presetSubtype="2" fill="hold" nodeType="withEffect">
                                  <p:stCondLst>
                                    <p:cond delay="0"/>
                                  </p:stCondLst>
                                  <p:childTnLst>
                                    <p:anim calcmode="lin" valueType="num">
                                      <p:cBhvr additive="base">
                                        <p:cTn id="116" dur="500"/>
                                        <p:tgtEl>
                                          <p:spTgt spid="71"/>
                                        </p:tgtEl>
                                        <p:attrNameLst>
                                          <p:attrName>ppt_x</p:attrName>
                                        </p:attrNameLst>
                                      </p:cBhvr>
                                      <p:tavLst>
                                        <p:tav tm="0">
                                          <p:val>
                                            <p:strVal val="ppt_x"/>
                                          </p:val>
                                        </p:tav>
                                        <p:tav tm="100000">
                                          <p:val>
                                            <p:strVal val="1+ppt_w/2"/>
                                          </p:val>
                                        </p:tav>
                                      </p:tavLst>
                                    </p:anim>
                                    <p:anim calcmode="lin" valueType="num">
                                      <p:cBhvr additive="base">
                                        <p:cTn id="117" dur="500"/>
                                        <p:tgtEl>
                                          <p:spTgt spid="71"/>
                                        </p:tgtEl>
                                        <p:attrNameLst>
                                          <p:attrName>ppt_y</p:attrName>
                                        </p:attrNameLst>
                                      </p:cBhvr>
                                      <p:tavLst>
                                        <p:tav tm="0">
                                          <p:val>
                                            <p:strVal val="ppt_y"/>
                                          </p:val>
                                        </p:tav>
                                        <p:tav tm="100000">
                                          <p:val>
                                            <p:strVal val="ppt_y"/>
                                          </p:val>
                                        </p:tav>
                                      </p:tavLst>
                                    </p:anim>
                                    <p:set>
                                      <p:cBhvr>
                                        <p:cTn id="118" dur="1" fill="hold">
                                          <p:stCondLst>
                                            <p:cond delay="499"/>
                                          </p:stCondLst>
                                        </p:cTn>
                                        <p:tgtEl>
                                          <p:spTgt spid="71"/>
                                        </p:tgtEl>
                                        <p:attrNameLst>
                                          <p:attrName>style.visibility</p:attrName>
                                        </p:attrNameLst>
                                      </p:cBhvr>
                                      <p:to>
                                        <p:strVal val="hidden"/>
                                      </p:to>
                                    </p:set>
                                  </p:childTnLst>
                                </p:cTn>
                              </p:par>
                              <p:par>
                                <p:cTn id="119" presetID="2" presetClass="exit" presetSubtype="2" fill="hold" grpId="0" nodeType="withEffect">
                                  <p:stCondLst>
                                    <p:cond delay="0"/>
                                  </p:stCondLst>
                                  <p:childTnLst>
                                    <p:anim calcmode="lin" valueType="num">
                                      <p:cBhvr additive="base">
                                        <p:cTn id="120" dur="3000"/>
                                        <p:tgtEl>
                                          <p:spTgt spid="8"/>
                                        </p:tgtEl>
                                        <p:attrNameLst>
                                          <p:attrName>ppt_x</p:attrName>
                                        </p:attrNameLst>
                                      </p:cBhvr>
                                      <p:tavLst>
                                        <p:tav tm="0">
                                          <p:val>
                                            <p:strVal val="ppt_x"/>
                                          </p:val>
                                        </p:tav>
                                        <p:tav tm="100000">
                                          <p:val>
                                            <p:strVal val="1+ppt_w/2"/>
                                          </p:val>
                                        </p:tav>
                                      </p:tavLst>
                                    </p:anim>
                                    <p:anim calcmode="lin" valueType="num">
                                      <p:cBhvr additive="base">
                                        <p:cTn id="121" dur="3000"/>
                                        <p:tgtEl>
                                          <p:spTgt spid="8"/>
                                        </p:tgtEl>
                                        <p:attrNameLst>
                                          <p:attrName>ppt_y</p:attrName>
                                        </p:attrNameLst>
                                      </p:cBhvr>
                                      <p:tavLst>
                                        <p:tav tm="0">
                                          <p:val>
                                            <p:strVal val="ppt_y"/>
                                          </p:val>
                                        </p:tav>
                                        <p:tav tm="100000">
                                          <p:val>
                                            <p:strVal val="ppt_y"/>
                                          </p:val>
                                        </p:tav>
                                      </p:tavLst>
                                    </p:anim>
                                    <p:set>
                                      <p:cBhvr>
                                        <p:cTn id="122" dur="1" fill="hold">
                                          <p:stCondLst>
                                            <p:cond delay="2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20" grpId="0" animBg="1"/>
      <p:bldP spid="20" grpId="1" animBg="1"/>
      <p:bldP spid="28" grpId="0" animBg="1"/>
      <p:bldP spid="28" grpId="1" animBg="1"/>
      <p:bldP spid="54" grpId="0"/>
      <p:bldP spid="54" grpId="1"/>
      <p:bldP spid="64" grpId="0"/>
      <p:bldP spid="6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7CA0E7F-6587-4C24-87F3-4ED5E84D2F46}"/>
              </a:ext>
            </a:extLst>
          </p:cNvPr>
          <p:cNvSpPr>
            <a:spLocks noGrp="1"/>
          </p:cNvSpPr>
          <p:nvPr>
            <p:ph idx="1"/>
          </p:nvPr>
        </p:nvSpPr>
        <p:spPr>
          <a:xfrm>
            <a:off x="6478926" y="4352973"/>
            <a:ext cx="5327887" cy="1970548"/>
          </a:xfrm>
        </p:spPr>
        <p:txBody>
          <a:bodyPr/>
          <a:lstStyle/>
          <a:p>
            <a:pPr marL="0" indent="0">
              <a:buNone/>
            </a:pPr>
            <a:r>
              <a:rPr lang="en-GB" dirty="0"/>
              <a:t>Questions </a:t>
            </a:r>
            <a:r>
              <a:rPr lang="en-GB" dirty="0" err="1"/>
              <a:t>très</a:t>
            </a:r>
            <a:r>
              <a:rPr lang="en-GB" dirty="0"/>
              <a:t> </a:t>
            </a:r>
            <a:r>
              <a:rPr lang="en-GB" dirty="0" err="1"/>
              <a:t>ambitieuses</a:t>
            </a:r>
            <a:endParaRPr lang="en-GB" dirty="0"/>
          </a:p>
          <a:p>
            <a:pPr lvl="1"/>
            <a:r>
              <a:rPr lang="en-GB" dirty="0"/>
              <a:t>Nouvelle segmentation</a:t>
            </a:r>
          </a:p>
          <a:p>
            <a:pPr lvl="1"/>
            <a:r>
              <a:rPr lang="en-GB" dirty="0" err="1"/>
              <a:t>Prédiction</a:t>
            </a:r>
            <a:r>
              <a:rPr lang="en-GB" dirty="0"/>
              <a:t> de la LTV</a:t>
            </a:r>
          </a:p>
          <a:p>
            <a:pPr lvl="1"/>
            <a:r>
              <a:rPr lang="en-GB" dirty="0" err="1"/>
              <a:t>Générosité</a:t>
            </a:r>
            <a:r>
              <a:rPr lang="en-GB" dirty="0"/>
              <a:t> </a:t>
            </a:r>
            <a:r>
              <a:rPr lang="en-GB" dirty="0" err="1"/>
              <a:t>adaptée</a:t>
            </a:r>
            <a:r>
              <a:rPr lang="en-GB" dirty="0"/>
              <a:t> à </a:t>
            </a:r>
            <a:r>
              <a:rPr lang="en-GB" dirty="0" err="1"/>
              <a:t>chaque</a:t>
            </a:r>
            <a:r>
              <a:rPr lang="en-GB" dirty="0"/>
              <a:t> client</a:t>
            </a:r>
          </a:p>
        </p:txBody>
      </p:sp>
      <p:sp>
        <p:nvSpPr>
          <p:cNvPr id="3" name="Titre 2">
            <a:extLst>
              <a:ext uri="{FF2B5EF4-FFF2-40B4-BE49-F238E27FC236}">
                <a16:creationId xmlns:a16="http://schemas.microsoft.com/office/drawing/2014/main" id="{F0C0BA06-5B61-4DA2-B5D4-FE37C6EC8BA4}"/>
              </a:ext>
            </a:extLst>
          </p:cNvPr>
          <p:cNvSpPr>
            <a:spLocks noGrp="1"/>
          </p:cNvSpPr>
          <p:nvPr>
            <p:ph type="title"/>
          </p:nvPr>
        </p:nvSpPr>
        <p:spPr>
          <a:xfrm>
            <a:off x="617137" y="217645"/>
            <a:ext cx="10515600" cy="778427"/>
          </a:xfrm>
        </p:spPr>
        <p:txBody>
          <a:bodyPr/>
          <a:lstStyle/>
          <a:p>
            <a:r>
              <a:rPr lang="en-GB" dirty="0">
                <a:latin typeface="Metropolis" panose="00000500000000000000"/>
              </a:rPr>
              <a:t>…</a:t>
            </a:r>
            <a:r>
              <a:rPr lang="en-GB" dirty="0" err="1">
                <a:latin typeface="Metropolis" panose="00000500000000000000"/>
              </a:rPr>
              <a:t>créant</a:t>
            </a:r>
            <a:r>
              <a:rPr lang="en-GB" dirty="0">
                <a:latin typeface="Metropolis" panose="00000500000000000000"/>
              </a:rPr>
              <a:t> </a:t>
            </a:r>
            <a:r>
              <a:rPr lang="en-GB" dirty="0" err="1">
                <a:latin typeface="Metropolis" panose="00000500000000000000"/>
              </a:rPr>
              <a:t>une</a:t>
            </a:r>
            <a:r>
              <a:rPr lang="en-GB" dirty="0">
                <a:latin typeface="Metropolis" panose="00000500000000000000"/>
              </a:rPr>
              <a:t> </a:t>
            </a:r>
            <a:r>
              <a:rPr lang="en-GB" dirty="0" err="1">
                <a:latin typeface="Metropolis" panose="00000500000000000000"/>
              </a:rPr>
              <a:t>attente</a:t>
            </a:r>
            <a:r>
              <a:rPr lang="en-GB" dirty="0">
                <a:latin typeface="Metropolis" panose="00000500000000000000"/>
              </a:rPr>
              <a:t>…</a:t>
            </a:r>
            <a:br>
              <a:rPr lang="en-GB" dirty="0">
                <a:latin typeface="Metropolis" panose="00000500000000000000"/>
              </a:rPr>
            </a:br>
            <a:r>
              <a:rPr lang="en-GB" sz="2800" dirty="0">
                <a:latin typeface="Metropolis" panose="00000500000000000000"/>
              </a:rPr>
              <a:t>…</a:t>
            </a:r>
            <a:r>
              <a:rPr lang="en-GB" sz="2800" dirty="0" err="1">
                <a:latin typeface="Metropolis" panose="00000500000000000000"/>
              </a:rPr>
              <a:t>dure</a:t>
            </a:r>
            <a:r>
              <a:rPr lang="en-GB" sz="2800" dirty="0">
                <a:latin typeface="Metropolis" panose="00000500000000000000"/>
              </a:rPr>
              <a:t> à </a:t>
            </a:r>
            <a:r>
              <a:rPr lang="en-GB" sz="2800" dirty="0" err="1">
                <a:latin typeface="Metropolis" panose="00000500000000000000"/>
              </a:rPr>
              <a:t>gérer</a:t>
            </a:r>
            <a:r>
              <a:rPr lang="en-GB" sz="2800" dirty="0">
                <a:latin typeface="Metropolis" panose="00000500000000000000"/>
              </a:rPr>
              <a:t> !</a:t>
            </a:r>
          </a:p>
        </p:txBody>
      </p:sp>
      <p:grpSp>
        <p:nvGrpSpPr>
          <p:cNvPr id="7" name="Groupe 6"/>
          <p:cNvGrpSpPr/>
          <p:nvPr/>
        </p:nvGrpSpPr>
        <p:grpSpPr>
          <a:xfrm>
            <a:off x="7868970" y="1773137"/>
            <a:ext cx="1616142" cy="2044165"/>
            <a:chOff x="8123338" y="2620929"/>
            <a:chExt cx="1616142" cy="2044165"/>
          </a:xfrm>
        </p:grpSpPr>
        <p:pic>
          <p:nvPicPr>
            <p:cNvPr id="4" name="Graphique 10" descr="Enseignant">
              <a:extLst>
                <a:ext uri="{FF2B5EF4-FFF2-40B4-BE49-F238E27FC236}">
                  <a16:creationId xmlns:a16="http://schemas.microsoft.com/office/drawing/2014/main" id="{0898B599-A13A-47CB-AF3E-16C06044D1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3338" y="2620929"/>
              <a:ext cx="1616142" cy="1616142"/>
            </a:xfrm>
            <a:prstGeom prst="rect">
              <a:avLst/>
            </a:prstGeom>
          </p:spPr>
        </p:pic>
        <p:sp>
          <p:nvSpPr>
            <p:cNvPr id="5" name="Rectangle 4">
              <a:extLst>
                <a:ext uri="{FF2B5EF4-FFF2-40B4-BE49-F238E27FC236}">
                  <a16:creationId xmlns:a16="http://schemas.microsoft.com/office/drawing/2014/main" id="{0E4973DE-EBDF-4314-8512-B8C099ADCBE9}"/>
                </a:ext>
              </a:extLst>
            </p:cNvPr>
            <p:cNvSpPr/>
            <p:nvPr/>
          </p:nvSpPr>
          <p:spPr>
            <a:xfrm>
              <a:off x="8197073" y="4141874"/>
              <a:ext cx="1468672" cy="523220"/>
            </a:xfrm>
            <a:prstGeom prst="rect">
              <a:avLst/>
            </a:prstGeom>
          </p:spPr>
          <p:txBody>
            <a:bodyPr wrap="none">
              <a:spAutoFit/>
            </a:bodyPr>
            <a:lstStyle/>
            <a:p>
              <a:r>
                <a:rPr lang="en-GB" sz="2800" b="1" dirty="0">
                  <a:solidFill>
                    <a:srgbClr val="17617C"/>
                  </a:solidFill>
                </a:rPr>
                <a:t>Business</a:t>
              </a:r>
            </a:p>
          </p:txBody>
        </p:sp>
      </p:grpSp>
      <p:pic>
        <p:nvPicPr>
          <p:cNvPr id="6" name="Image 5"/>
          <p:cNvPicPr>
            <a:picLocks noChangeAspect="1"/>
          </p:cNvPicPr>
          <p:nvPr/>
        </p:nvPicPr>
        <p:blipFill>
          <a:blip r:embed="rId5"/>
          <a:stretch>
            <a:fillRect/>
          </a:stretch>
        </p:blipFill>
        <p:spPr>
          <a:xfrm>
            <a:off x="2919027" y="2201151"/>
            <a:ext cx="1688738" cy="1841152"/>
          </a:xfrm>
          <a:prstGeom prst="rect">
            <a:avLst/>
          </a:prstGeom>
        </p:spPr>
      </p:pic>
      <p:sp>
        <p:nvSpPr>
          <p:cNvPr id="8" name="Bulle narrative : ronde 34">
            <a:extLst>
              <a:ext uri="{FF2B5EF4-FFF2-40B4-BE49-F238E27FC236}">
                <a16:creationId xmlns:a16="http://schemas.microsoft.com/office/drawing/2014/main" id="{AA24D5E0-2020-42E5-ADC6-A11A6FA886E5}"/>
              </a:ext>
            </a:extLst>
          </p:cNvPr>
          <p:cNvSpPr/>
          <p:nvPr/>
        </p:nvSpPr>
        <p:spPr>
          <a:xfrm>
            <a:off x="3747903" y="996072"/>
            <a:ext cx="3071579" cy="1146441"/>
          </a:xfrm>
          <a:prstGeom prst="wedgeEllipseCallout">
            <a:avLst>
              <a:gd name="adj1" fmla="val -33567"/>
              <a:gd name="adj2" fmla="val 66501"/>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rgbClr val="494948"/>
                </a:solidFill>
                <a:latin typeface="Lucida Handwriting" panose="03010101010101010101" pitchFamily="66" charset="0"/>
              </a:rPr>
              <a:t>Vous</a:t>
            </a:r>
            <a:r>
              <a:rPr lang="en-GB" sz="1600" dirty="0">
                <a:solidFill>
                  <a:srgbClr val="494948"/>
                </a:solidFill>
                <a:latin typeface="Lucida Handwriting" panose="03010101010101010101" pitchFamily="66" charset="0"/>
              </a:rPr>
              <a:t> </a:t>
            </a:r>
            <a:r>
              <a:rPr lang="en-GB" sz="1600" dirty="0" err="1">
                <a:solidFill>
                  <a:srgbClr val="494948"/>
                </a:solidFill>
                <a:latin typeface="Lucida Handwriting" panose="03010101010101010101" pitchFamily="66" charset="0"/>
              </a:rPr>
              <a:t>avez</a:t>
            </a:r>
            <a:r>
              <a:rPr lang="en-GB" sz="1600" dirty="0">
                <a:solidFill>
                  <a:srgbClr val="494948"/>
                </a:solidFill>
                <a:latin typeface="Lucida Handwriting" panose="03010101010101010101" pitchFamily="66" charset="0"/>
              </a:rPr>
              <a:t> vu tout </a:t>
            </a:r>
            <a:r>
              <a:rPr lang="en-GB" sz="1600" dirty="0" err="1">
                <a:solidFill>
                  <a:srgbClr val="494948"/>
                </a:solidFill>
                <a:latin typeface="Lucida Handwriting" panose="03010101010101010101" pitchFamily="66" charset="0"/>
              </a:rPr>
              <a:t>ce</a:t>
            </a:r>
            <a:r>
              <a:rPr lang="en-GB" sz="1600" dirty="0">
                <a:solidFill>
                  <a:srgbClr val="494948"/>
                </a:solidFill>
                <a:latin typeface="Lucida Handwriting" panose="03010101010101010101" pitchFamily="66" charset="0"/>
              </a:rPr>
              <a:t> </a:t>
            </a:r>
            <a:r>
              <a:rPr lang="en-GB" sz="1600" dirty="0" err="1">
                <a:solidFill>
                  <a:srgbClr val="494948"/>
                </a:solidFill>
                <a:latin typeface="Lucida Handwriting" panose="03010101010101010101" pitchFamily="66" charset="0"/>
              </a:rPr>
              <a:t>qu’on</a:t>
            </a:r>
            <a:r>
              <a:rPr lang="en-GB" sz="1600" dirty="0">
                <a:solidFill>
                  <a:srgbClr val="494948"/>
                </a:solidFill>
                <a:latin typeface="Lucida Handwriting" panose="03010101010101010101" pitchFamily="66" charset="0"/>
              </a:rPr>
              <a:t> </a:t>
            </a:r>
            <a:r>
              <a:rPr lang="en-GB" sz="1600" dirty="0" err="1">
                <a:solidFill>
                  <a:srgbClr val="494948"/>
                </a:solidFill>
                <a:latin typeface="Lucida Handwriting" panose="03010101010101010101" pitchFamily="66" charset="0"/>
              </a:rPr>
              <a:t>peut</a:t>
            </a:r>
            <a:r>
              <a:rPr lang="en-GB" sz="1600" dirty="0">
                <a:solidFill>
                  <a:srgbClr val="494948"/>
                </a:solidFill>
                <a:latin typeface="Lucida Handwriting" panose="03010101010101010101" pitchFamily="66" charset="0"/>
              </a:rPr>
              <a:t> faire ?</a:t>
            </a:r>
          </a:p>
        </p:txBody>
      </p:sp>
      <p:sp>
        <p:nvSpPr>
          <p:cNvPr id="9" name="Bulle narrative : ronde 33">
            <a:extLst>
              <a:ext uri="{FF2B5EF4-FFF2-40B4-BE49-F238E27FC236}">
                <a16:creationId xmlns:a16="http://schemas.microsoft.com/office/drawing/2014/main" id="{157CB743-A3BB-4464-B97C-1AA2799CF0F4}"/>
              </a:ext>
            </a:extLst>
          </p:cNvPr>
          <p:cNvSpPr/>
          <p:nvPr/>
        </p:nvSpPr>
        <p:spPr>
          <a:xfrm>
            <a:off x="5131166" y="1025391"/>
            <a:ext cx="3071579" cy="1146441"/>
          </a:xfrm>
          <a:prstGeom prst="wedgeEllipseCallout">
            <a:avLst>
              <a:gd name="adj1" fmla="val 41348"/>
              <a:gd name="adj2" fmla="val 61242"/>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rgbClr val="494948"/>
                </a:solidFill>
                <a:latin typeface="Lucida Handwriting" panose="03010101010101010101" pitchFamily="66" charset="0"/>
              </a:rPr>
              <a:t>Mais</a:t>
            </a:r>
            <a:r>
              <a:rPr lang="en-GB" sz="1600" dirty="0">
                <a:solidFill>
                  <a:srgbClr val="494948"/>
                </a:solidFill>
                <a:latin typeface="Lucida Handwriting" panose="03010101010101010101" pitchFamily="66" charset="0"/>
              </a:rPr>
              <a:t> </a:t>
            </a:r>
            <a:r>
              <a:rPr lang="en-GB" sz="1600" dirty="0" err="1">
                <a:solidFill>
                  <a:srgbClr val="494948"/>
                </a:solidFill>
                <a:latin typeface="Lucida Handwriting" panose="03010101010101010101" pitchFamily="66" charset="0"/>
              </a:rPr>
              <a:t>c’est</a:t>
            </a:r>
            <a:r>
              <a:rPr lang="en-GB" sz="1600" dirty="0">
                <a:solidFill>
                  <a:srgbClr val="494948"/>
                </a:solidFill>
                <a:latin typeface="Lucida Handwriting" panose="03010101010101010101" pitchFamily="66" charset="0"/>
              </a:rPr>
              <a:t> super !</a:t>
            </a:r>
          </a:p>
        </p:txBody>
      </p:sp>
      <p:sp>
        <p:nvSpPr>
          <p:cNvPr id="10" name="Bulle narrative : ronde 34">
            <a:extLst>
              <a:ext uri="{FF2B5EF4-FFF2-40B4-BE49-F238E27FC236}">
                <a16:creationId xmlns:a16="http://schemas.microsoft.com/office/drawing/2014/main" id="{AA24D5E0-2020-42E5-ADC6-A11A6FA886E5}"/>
              </a:ext>
            </a:extLst>
          </p:cNvPr>
          <p:cNvSpPr/>
          <p:nvPr/>
        </p:nvSpPr>
        <p:spPr>
          <a:xfrm>
            <a:off x="3747902" y="996072"/>
            <a:ext cx="3071579" cy="1146441"/>
          </a:xfrm>
          <a:prstGeom prst="wedgeEllipseCallout">
            <a:avLst>
              <a:gd name="adj1" fmla="val -33567"/>
              <a:gd name="adj2" fmla="val 66501"/>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rgbClr val="494948"/>
                </a:solidFill>
                <a:latin typeface="Lucida Handwriting" panose="03010101010101010101" pitchFamily="66" charset="0"/>
              </a:rPr>
              <a:t>N’est-ce</a:t>
            </a:r>
            <a:r>
              <a:rPr lang="en-GB" sz="1600" dirty="0">
                <a:solidFill>
                  <a:srgbClr val="494948"/>
                </a:solidFill>
                <a:latin typeface="Lucida Handwriting" panose="03010101010101010101" pitchFamily="66" charset="0"/>
              </a:rPr>
              <a:t> pas ?</a:t>
            </a:r>
            <a:br>
              <a:rPr lang="en-GB" sz="1600" dirty="0">
                <a:solidFill>
                  <a:srgbClr val="494948"/>
                </a:solidFill>
                <a:latin typeface="Lucida Handwriting" panose="03010101010101010101" pitchFamily="66" charset="0"/>
              </a:rPr>
            </a:br>
            <a:r>
              <a:rPr lang="en-GB" sz="1600" dirty="0">
                <a:solidFill>
                  <a:srgbClr val="494948"/>
                </a:solidFill>
                <a:latin typeface="Lucida Handwriting" panose="03010101010101010101" pitchFamily="66" charset="0"/>
              </a:rPr>
              <a:t>Et on </a:t>
            </a:r>
            <a:r>
              <a:rPr lang="en-GB" sz="1600" dirty="0" err="1">
                <a:solidFill>
                  <a:srgbClr val="494948"/>
                </a:solidFill>
                <a:latin typeface="Lucida Handwriting" panose="03010101010101010101" pitchFamily="66" charset="0"/>
              </a:rPr>
              <a:t>peut</a:t>
            </a:r>
            <a:r>
              <a:rPr lang="en-GB" sz="1600" dirty="0">
                <a:solidFill>
                  <a:srgbClr val="494948"/>
                </a:solidFill>
                <a:latin typeface="Lucida Handwriting" panose="03010101010101010101" pitchFamily="66" charset="0"/>
              </a:rPr>
              <a:t> faire encore plus de </a:t>
            </a:r>
            <a:r>
              <a:rPr lang="en-GB" sz="1600" dirty="0" err="1">
                <a:solidFill>
                  <a:srgbClr val="494948"/>
                </a:solidFill>
                <a:latin typeface="Lucida Handwriting" panose="03010101010101010101" pitchFamily="66" charset="0"/>
              </a:rPr>
              <a:t>trucs</a:t>
            </a:r>
            <a:r>
              <a:rPr lang="en-GB" sz="1600" dirty="0">
                <a:solidFill>
                  <a:srgbClr val="494948"/>
                </a:solidFill>
                <a:latin typeface="Lucida Handwriting" panose="03010101010101010101" pitchFamily="66" charset="0"/>
              </a:rPr>
              <a:t> !!!</a:t>
            </a:r>
          </a:p>
        </p:txBody>
      </p:sp>
      <p:sp>
        <p:nvSpPr>
          <p:cNvPr id="11" name="Bulle narrative : ronde 33">
            <a:extLst>
              <a:ext uri="{FF2B5EF4-FFF2-40B4-BE49-F238E27FC236}">
                <a16:creationId xmlns:a16="http://schemas.microsoft.com/office/drawing/2014/main" id="{157CB743-A3BB-4464-B97C-1AA2799CF0F4}"/>
              </a:ext>
            </a:extLst>
          </p:cNvPr>
          <p:cNvSpPr/>
          <p:nvPr/>
        </p:nvSpPr>
        <p:spPr>
          <a:xfrm>
            <a:off x="5131166" y="1025391"/>
            <a:ext cx="3071579" cy="1146441"/>
          </a:xfrm>
          <a:prstGeom prst="wedgeEllipseCallout">
            <a:avLst>
              <a:gd name="adj1" fmla="val 41348"/>
              <a:gd name="adj2" fmla="val 61242"/>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rgbClr val="494948"/>
                </a:solidFill>
                <a:latin typeface="Lucida Handwriting" panose="03010101010101010101" pitchFamily="66" charset="0"/>
              </a:rPr>
              <a:t>Génial</a:t>
            </a:r>
            <a:r>
              <a:rPr lang="en-GB" sz="1600" dirty="0">
                <a:solidFill>
                  <a:srgbClr val="494948"/>
                </a:solidFill>
                <a:latin typeface="Lucida Handwriting" panose="03010101010101010101" pitchFamily="66" charset="0"/>
              </a:rPr>
              <a:t> ! </a:t>
            </a:r>
            <a:r>
              <a:rPr lang="en-GB" sz="1600" dirty="0" err="1">
                <a:solidFill>
                  <a:srgbClr val="494948"/>
                </a:solidFill>
                <a:latin typeface="Lucida Handwriting" panose="03010101010101010101" pitchFamily="66" charset="0"/>
              </a:rPr>
              <a:t>Voici</a:t>
            </a:r>
            <a:r>
              <a:rPr lang="en-GB" sz="1600" dirty="0">
                <a:solidFill>
                  <a:srgbClr val="494948"/>
                </a:solidFill>
                <a:latin typeface="Lucida Handwriting" panose="03010101010101010101" pitchFamily="66" charset="0"/>
              </a:rPr>
              <a:t> ma </a:t>
            </a:r>
            <a:r>
              <a:rPr lang="en-GB" sz="1600" dirty="0" err="1">
                <a:solidFill>
                  <a:srgbClr val="494948"/>
                </a:solidFill>
                <a:latin typeface="Lucida Handwriting" panose="03010101010101010101" pitchFamily="66" charset="0"/>
              </a:rPr>
              <a:t>liste</a:t>
            </a:r>
            <a:r>
              <a:rPr lang="en-GB" sz="1600" dirty="0">
                <a:solidFill>
                  <a:srgbClr val="494948"/>
                </a:solidFill>
                <a:latin typeface="Lucida Handwriting" panose="03010101010101010101" pitchFamily="66" charset="0"/>
              </a:rPr>
              <a:t> de courses !</a:t>
            </a:r>
          </a:p>
        </p:txBody>
      </p:sp>
      <p:sp>
        <p:nvSpPr>
          <p:cNvPr id="12" name="Espace réservé du contenu 1">
            <a:extLst>
              <a:ext uri="{FF2B5EF4-FFF2-40B4-BE49-F238E27FC236}">
                <a16:creationId xmlns:a16="http://schemas.microsoft.com/office/drawing/2014/main" id="{57CA0E7F-6587-4C24-87F3-4ED5E84D2F46}"/>
              </a:ext>
            </a:extLst>
          </p:cNvPr>
          <p:cNvSpPr txBox="1">
            <a:spLocks/>
          </p:cNvSpPr>
          <p:nvPr/>
        </p:nvSpPr>
        <p:spPr>
          <a:xfrm>
            <a:off x="483661" y="4321141"/>
            <a:ext cx="5675978" cy="1970548"/>
          </a:xfrm>
          <a:prstGeom prst="rect">
            <a:avLst/>
          </a:prstGeom>
        </p:spPr>
        <p:txBody>
          <a:bodyPr vert="horz" lIns="91440" tIns="45720" rIns="91440" bIns="45720" rtlCol="0">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lang="en-US" sz="26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SzPct val="56000"/>
              <a:buFont typeface="Courier New" panose="02070309020205020404" pitchFamily="49" charset="0"/>
              <a:buChar char="o"/>
              <a:defRPr lang="en-US"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panose="05000000000000000000" pitchFamily="2" charset="2"/>
              <a:buChar char="§"/>
              <a:defRPr lang="en-US"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SzPct val="50000"/>
              <a:buFont typeface="Wingdings" panose="05000000000000000000" pitchFamily="2" charset="2"/>
              <a:buChar char="q"/>
              <a:defRPr lang="en-US"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SzPct val="60000"/>
              <a:buFont typeface="Wingdings" panose="05000000000000000000" pitchFamily="2" charset="2"/>
              <a:buChar char="Ø"/>
              <a:defRPr lang="en-GB"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err="1"/>
              <a:t>Limites</a:t>
            </a:r>
            <a:r>
              <a:rPr lang="en-GB" dirty="0"/>
              <a:t> de </a:t>
            </a:r>
            <a:r>
              <a:rPr lang="en-GB" dirty="0" err="1"/>
              <a:t>l’équipe</a:t>
            </a:r>
            <a:r>
              <a:rPr lang="en-GB" dirty="0"/>
              <a:t> data:</a:t>
            </a:r>
          </a:p>
          <a:p>
            <a:pPr lvl="1"/>
            <a:r>
              <a:rPr lang="en-GB" dirty="0" err="1"/>
              <a:t>Manque</a:t>
            </a:r>
            <a:r>
              <a:rPr lang="en-GB" dirty="0"/>
              <a:t> de </a:t>
            </a:r>
            <a:r>
              <a:rPr lang="en-GB" dirty="0" err="1"/>
              <a:t>cadrage</a:t>
            </a:r>
            <a:r>
              <a:rPr lang="en-GB" dirty="0"/>
              <a:t> des questions</a:t>
            </a:r>
          </a:p>
          <a:p>
            <a:pPr lvl="1"/>
            <a:r>
              <a:rPr lang="en-GB" dirty="0" err="1"/>
              <a:t>Effectif</a:t>
            </a:r>
            <a:r>
              <a:rPr lang="en-GB" dirty="0"/>
              <a:t> </a:t>
            </a:r>
            <a:r>
              <a:rPr lang="en-GB" dirty="0" err="1"/>
              <a:t>restreint</a:t>
            </a:r>
            <a:endParaRPr lang="en-GB" dirty="0"/>
          </a:p>
          <a:p>
            <a:pPr lvl="1"/>
            <a:r>
              <a:rPr lang="en-GB" dirty="0" err="1"/>
              <a:t>Outillage</a:t>
            </a:r>
            <a:r>
              <a:rPr lang="en-GB" dirty="0"/>
              <a:t> </a:t>
            </a:r>
            <a:r>
              <a:rPr lang="en-GB" dirty="0" err="1"/>
              <a:t>inadapté</a:t>
            </a:r>
            <a:endParaRPr lang="en-GB" dirty="0"/>
          </a:p>
          <a:p>
            <a:pPr lvl="1"/>
            <a:r>
              <a:rPr lang="en-GB" dirty="0" err="1"/>
              <a:t>Méthodologies</a:t>
            </a:r>
            <a:r>
              <a:rPr lang="en-GB" dirty="0"/>
              <a:t> complexes à </a:t>
            </a:r>
            <a:r>
              <a:rPr lang="en-GB" dirty="0" err="1"/>
              <a:t>appréhender</a:t>
            </a:r>
            <a:endParaRPr lang="en-GB" dirty="0"/>
          </a:p>
        </p:txBody>
      </p:sp>
      <p:sp>
        <p:nvSpPr>
          <p:cNvPr id="13" name="Flèche vers le bas 12"/>
          <p:cNvSpPr/>
          <p:nvPr/>
        </p:nvSpPr>
        <p:spPr>
          <a:xfrm>
            <a:off x="8429211" y="3763465"/>
            <a:ext cx="495659" cy="557676"/>
          </a:xfrm>
          <a:prstGeom prst="downArrow">
            <a:avLst/>
          </a:prstGeom>
          <a:solidFill>
            <a:srgbClr val="176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vers le bas 13"/>
          <p:cNvSpPr/>
          <p:nvPr/>
        </p:nvSpPr>
        <p:spPr>
          <a:xfrm rot="5400000">
            <a:off x="5632971" y="4902047"/>
            <a:ext cx="495659" cy="557676"/>
          </a:xfrm>
          <a:prstGeom prst="downArrow">
            <a:avLst/>
          </a:prstGeom>
          <a:solidFill>
            <a:srgbClr val="55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 name="Groupe 16"/>
          <p:cNvGrpSpPr/>
          <p:nvPr/>
        </p:nvGrpSpPr>
        <p:grpSpPr>
          <a:xfrm>
            <a:off x="120580" y="1618653"/>
            <a:ext cx="2798447" cy="1627833"/>
            <a:chOff x="120580" y="1618653"/>
            <a:chExt cx="2798447" cy="1627833"/>
          </a:xfrm>
        </p:grpSpPr>
        <p:sp>
          <p:nvSpPr>
            <p:cNvPr id="15" name="Pensées 14"/>
            <p:cNvSpPr/>
            <p:nvPr/>
          </p:nvSpPr>
          <p:spPr>
            <a:xfrm>
              <a:off x="120580" y="1618653"/>
              <a:ext cx="2798447" cy="1627833"/>
            </a:xfrm>
            <a:prstGeom prst="cloudCallout">
              <a:avLst>
                <a:gd name="adj1" fmla="val 63907"/>
                <a:gd name="adj2" fmla="val -3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p:cNvPicPr>
              <a:picLocks noChangeAspect="1"/>
            </p:cNvPicPr>
            <p:nvPr/>
          </p:nvPicPr>
          <p:blipFill>
            <a:blip r:embed="rId6"/>
            <a:stretch>
              <a:fillRect/>
            </a:stretch>
          </p:blipFill>
          <p:spPr>
            <a:xfrm>
              <a:off x="795545" y="1890541"/>
              <a:ext cx="1480438" cy="985164"/>
            </a:xfrm>
            <a:prstGeom prst="rect">
              <a:avLst/>
            </a:prstGeom>
          </p:spPr>
        </p:pic>
      </p:grpSp>
      <p:grpSp>
        <p:nvGrpSpPr>
          <p:cNvPr id="23" name="Groupe 22"/>
          <p:cNvGrpSpPr/>
          <p:nvPr/>
        </p:nvGrpSpPr>
        <p:grpSpPr>
          <a:xfrm>
            <a:off x="9566257" y="1247872"/>
            <a:ext cx="2174372" cy="1627833"/>
            <a:chOff x="9566257" y="1247872"/>
            <a:chExt cx="2174372" cy="1627833"/>
          </a:xfrm>
        </p:grpSpPr>
        <p:sp>
          <p:nvSpPr>
            <p:cNvPr id="19" name="Pensées 18"/>
            <p:cNvSpPr/>
            <p:nvPr/>
          </p:nvSpPr>
          <p:spPr>
            <a:xfrm>
              <a:off x="9566257" y="1247872"/>
              <a:ext cx="2174372" cy="1627833"/>
            </a:xfrm>
            <a:prstGeom prst="cloudCallout">
              <a:avLst>
                <a:gd name="adj1" fmla="val -80439"/>
                <a:gd name="adj2" fmla="val 266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0125925" y="1526173"/>
              <a:ext cx="1055035" cy="1055035"/>
            </a:xfrm>
            <a:prstGeom prst="rect">
              <a:avLst/>
            </a:prstGeom>
          </p:spPr>
        </p:pic>
      </p:grpSp>
    </p:spTree>
    <p:extLst>
      <p:ext uri="{BB962C8B-B14F-4D97-AF65-F5344CB8AC3E}">
        <p14:creationId xmlns:p14="http://schemas.microsoft.com/office/powerpoint/2010/main" val="61001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nodeType="afterEffect">
                                  <p:stCondLst>
                                    <p:cond delay="1000"/>
                                  </p:stCondLst>
                                  <p:childTnLst>
                                    <p:set>
                                      <p:cBhvr>
                                        <p:cTn id="9" dur="1" fill="hold">
                                          <p:stCondLst>
                                            <p:cond delay="0"/>
                                          </p:stCondLst>
                                        </p:cTn>
                                        <p:tgtEl>
                                          <p:spTgt spid="17"/>
                                        </p:tgtEl>
                                        <p:attrNameLst>
                                          <p:attrName>style.visibility</p:attrName>
                                        </p:attrNameLst>
                                      </p:cBhvr>
                                      <p:to>
                                        <p:strVal val="visible"/>
                                      </p:to>
                                    </p:set>
                                    <p:animEffect transition="in" filter="wipe(righ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0"/>
                            </p:stCondLst>
                            <p:childTnLst>
                              <p:par>
                                <p:cTn id="18" presetID="22" presetClass="entr" presetSubtype="8" fill="hold" nodeType="afterEffect">
                                  <p:stCondLst>
                                    <p:cond delay="100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childTnLst>
                          </p:cTn>
                        </p:par>
                        <p:par>
                          <p:cTn id="41" fill="hold">
                            <p:stCondLst>
                              <p:cond delay="0"/>
                            </p:stCondLst>
                            <p:childTnLst>
                              <p:par>
                                <p:cTn id="42" presetID="22" presetClass="entr" presetSubtype="1"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
                                            <p:txEl>
                                              <p:pRg st="1" end="1"/>
                                            </p:txEl>
                                          </p:spTgt>
                                        </p:tgtEl>
                                        <p:attrNameLst>
                                          <p:attrName>style.visibility</p:attrName>
                                        </p:attrNameLst>
                                      </p:cBhvr>
                                      <p:to>
                                        <p:strVal val="visible"/>
                                      </p:to>
                                    </p:set>
                                    <p:animEffect transition="in" filter="wipe(left)">
                                      <p:cBhvr>
                                        <p:cTn id="52" dur="500"/>
                                        <p:tgtEl>
                                          <p:spTgt spid="2">
                                            <p:txEl>
                                              <p:pRg st="1" end="1"/>
                                            </p:txEl>
                                          </p:spTgt>
                                        </p:tgtEl>
                                      </p:cBhvr>
                                    </p:animEffect>
                                  </p:childTnLst>
                                </p:cTn>
                              </p:par>
                            </p:childTnLst>
                          </p:cTn>
                        </p:par>
                        <p:par>
                          <p:cTn id="53" fill="hold">
                            <p:stCondLst>
                              <p:cond delay="1500"/>
                            </p:stCondLst>
                            <p:childTnLst>
                              <p:par>
                                <p:cTn id="54" presetID="22" presetClass="entr" presetSubtype="8"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left)">
                                      <p:cBhvr>
                                        <p:cTn id="56" dur="500"/>
                                        <p:tgtEl>
                                          <p:spTgt spid="2">
                                            <p:txEl>
                                              <p:pRg st="2" end="2"/>
                                            </p:txEl>
                                          </p:spTgt>
                                        </p:tgtEl>
                                      </p:cBhvr>
                                    </p:animEffect>
                                  </p:childTnLst>
                                </p:cTn>
                              </p:par>
                            </p:childTnLst>
                          </p:cTn>
                        </p:par>
                        <p:par>
                          <p:cTn id="57" fill="hold">
                            <p:stCondLst>
                              <p:cond delay="2000"/>
                            </p:stCondLst>
                            <p:childTnLst>
                              <p:par>
                                <p:cTn id="58" presetID="22" presetClass="entr" presetSubtype="8" fill="hold" grpId="0" nodeType="afterEffect">
                                  <p:stCondLst>
                                    <p:cond delay="0"/>
                                  </p:stCondLst>
                                  <p:childTnLst>
                                    <p:set>
                                      <p:cBhvr>
                                        <p:cTn id="59" dur="1" fill="hold">
                                          <p:stCondLst>
                                            <p:cond delay="0"/>
                                          </p:stCondLst>
                                        </p:cTn>
                                        <p:tgtEl>
                                          <p:spTgt spid="2">
                                            <p:txEl>
                                              <p:pRg st="3" end="3"/>
                                            </p:txEl>
                                          </p:spTgt>
                                        </p:tgtEl>
                                        <p:attrNameLst>
                                          <p:attrName>style.visibility</p:attrName>
                                        </p:attrNameLst>
                                      </p:cBhvr>
                                      <p:to>
                                        <p:strVal val="visible"/>
                                      </p:to>
                                    </p:set>
                                    <p:animEffect transition="in" filter="wipe(left)">
                                      <p:cBhvr>
                                        <p:cTn id="60" dur="500"/>
                                        <p:tgtEl>
                                          <p:spTgt spid="2">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right)">
                                      <p:cBhvr>
                                        <p:cTn id="65" dur="500"/>
                                        <p:tgtEl>
                                          <p:spTgt spid="14"/>
                                        </p:tgtEl>
                                      </p:cBhvr>
                                    </p:animEffect>
                                  </p:childTnLst>
                                </p:cTn>
                              </p:par>
                            </p:childTnLst>
                          </p:cTn>
                        </p:par>
                        <p:par>
                          <p:cTn id="66" fill="hold">
                            <p:stCondLst>
                              <p:cond delay="500"/>
                            </p:stCondLst>
                            <p:childTnLst>
                              <p:par>
                                <p:cTn id="67" presetID="22" presetClass="entr" presetSubtype="4" fill="hold" nodeType="afterEffect">
                                  <p:stCondLst>
                                    <p:cond delay="0"/>
                                  </p:stCondLst>
                                  <p:childTnLst>
                                    <p:set>
                                      <p:cBhvr>
                                        <p:cTn id="68" dur="1" fill="hold">
                                          <p:stCondLst>
                                            <p:cond delay="0"/>
                                          </p:stCondLst>
                                        </p:cTn>
                                        <p:tgtEl>
                                          <p:spTgt spid="12">
                                            <p:txEl>
                                              <p:pRg st="0" end="0"/>
                                            </p:txEl>
                                          </p:spTgt>
                                        </p:tgtEl>
                                        <p:attrNameLst>
                                          <p:attrName>style.visibility</p:attrName>
                                        </p:attrNameLst>
                                      </p:cBhvr>
                                      <p:to>
                                        <p:strVal val="visible"/>
                                      </p:to>
                                    </p:set>
                                    <p:animEffect transition="in" filter="wipe(down)">
                                      <p:cBhvr>
                                        <p:cTn id="69" dur="500"/>
                                        <p:tgtEl>
                                          <p:spTgt spid="12">
                                            <p:txEl>
                                              <p:pRg st="0" end="0"/>
                                            </p:txEl>
                                          </p:spTgt>
                                        </p:tgtEl>
                                      </p:cBhvr>
                                    </p:animEffect>
                                  </p:childTnLst>
                                </p:cTn>
                              </p:par>
                            </p:childTnLst>
                          </p:cTn>
                        </p:par>
                        <p:par>
                          <p:cTn id="70" fill="hold">
                            <p:stCondLst>
                              <p:cond delay="1000"/>
                            </p:stCondLst>
                            <p:childTnLst>
                              <p:par>
                                <p:cTn id="71" presetID="22" presetClass="entr" presetSubtype="4" fill="hold" nodeType="afterEffect">
                                  <p:stCondLst>
                                    <p:cond delay="0"/>
                                  </p:stCondLst>
                                  <p:childTnLst>
                                    <p:set>
                                      <p:cBhvr>
                                        <p:cTn id="72" dur="1" fill="hold">
                                          <p:stCondLst>
                                            <p:cond delay="0"/>
                                          </p:stCondLst>
                                        </p:cTn>
                                        <p:tgtEl>
                                          <p:spTgt spid="12">
                                            <p:txEl>
                                              <p:pRg st="1" end="1"/>
                                            </p:txEl>
                                          </p:spTgt>
                                        </p:tgtEl>
                                        <p:attrNameLst>
                                          <p:attrName>style.visibility</p:attrName>
                                        </p:attrNameLst>
                                      </p:cBhvr>
                                      <p:to>
                                        <p:strVal val="visible"/>
                                      </p:to>
                                    </p:set>
                                    <p:animEffect transition="in" filter="wipe(down)">
                                      <p:cBhvr>
                                        <p:cTn id="73" dur="500"/>
                                        <p:tgtEl>
                                          <p:spTgt spid="12">
                                            <p:txEl>
                                              <p:pRg st="1" end="1"/>
                                            </p:txEl>
                                          </p:spTgt>
                                        </p:tgtEl>
                                      </p:cBhvr>
                                    </p:animEffect>
                                  </p:childTnLst>
                                </p:cTn>
                              </p:par>
                            </p:childTnLst>
                          </p:cTn>
                        </p:par>
                        <p:par>
                          <p:cTn id="74" fill="hold">
                            <p:stCondLst>
                              <p:cond delay="1500"/>
                            </p:stCondLst>
                            <p:childTnLst>
                              <p:par>
                                <p:cTn id="75" presetID="22" presetClass="entr" presetSubtype="4" fill="hold" nodeType="afterEffect">
                                  <p:stCondLst>
                                    <p:cond delay="0"/>
                                  </p:stCondLst>
                                  <p:childTnLst>
                                    <p:set>
                                      <p:cBhvr>
                                        <p:cTn id="76" dur="1" fill="hold">
                                          <p:stCondLst>
                                            <p:cond delay="0"/>
                                          </p:stCondLst>
                                        </p:cTn>
                                        <p:tgtEl>
                                          <p:spTgt spid="12">
                                            <p:txEl>
                                              <p:pRg st="2" end="2"/>
                                            </p:txEl>
                                          </p:spTgt>
                                        </p:tgtEl>
                                        <p:attrNameLst>
                                          <p:attrName>style.visibility</p:attrName>
                                        </p:attrNameLst>
                                      </p:cBhvr>
                                      <p:to>
                                        <p:strVal val="visible"/>
                                      </p:to>
                                    </p:set>
                                    <p:animEffect transition="in" filter="wipe(down)">
                                      <p:cBhvr>
                                        <p:cTn id="77" dur="500"/>
                                        <p:tgtEl>
                                          <p:spTgt spid="12">
                                            <p:txEl>
                                              <p:pRg st="2" end="2"/>
                                            </p:txEl>
                                          </p:spTgt>
                                        </p:tgtEl>
                                      </p:cBhvr>
                                    </p:animEffect>
                                  </p:childTnLst>
                                </p:cTn>
                              </p:par>
                            </p:childTnLst>
                          </p:cTn>
                        </p:par>
                        <p:par>
                          <p:cTn id="78" fill="hold">
                            <p:stCondLst>
                              <p:cond delay="2000"/>
                            </p:stCondLst>
                            <p:childTnLst>
                              <p:par>
                                <p:cTn id="79" presetID="22" presetClass="entr" presetSubtype="4" fill="hold" nodeType="afterEffect">
                                  <p:stCondLst>
                                    <p:cond delay="0"/>
                                  </p:stCondLst>
                                  <p:childTnLst>
                                    <p:set>
                                      <p:cBhvr>
                                        <p:cTn id="80" dur="1" fill="hold">
                                          <p:stCondLst>
                                            <p:cond delay="0"/>
                                          </p:stCondLst>
                                        </p:cTn>
                                        <p:tgtEl>
                                          <p:spTgt spid="12">
                                            <p:txEl>
                                              <p:pRg st="3" end="3"/>
                                            </p:txEl>
                                          </p:spTgt>
                                        </p:tgtEl>
                                        <p:attrNameLst>
                                          <p:attrName>style.visibility</p:attrName>
                                        </p:attrNameLst>
                                      </p:cBhvr>
                                      <p:to>
                                        <p:strVal val="visible"/>
                                      </p:to>
                                    </p:set>
                                    <p:animEffect transition="in" filter="wipe(down)">
                                      <p:cBhvr>
                                        <p:cTn id="81" dur="500"/>
                                        <p:tgtEl>
                                          <p:spTgt spid="12">
                                            <p:txEl>
                                              <p:pRg st="3" end="3"/>
                                            </p:txEl>
                                          </p:spTgt>
                                        </p:tgtEl>
                                      </p:cBhvr>
                                    </p:animEffect>
                                  </p:childTnLst>
                                </p:cTn>
                              </p:par>
                            </p:childTnLst>
                          </p:cTn>
                        </p:par>
                        <p:par>
                          <p:cTn id="82" fill="hold">
                            <p:stCondLst>
                              <p:cond delay="2500"/>
                            </p:stCondLst>
                            <p:childTnLst>
                              <p:par>
                                <p:cTn id="83" presetID="22" presetClass="entr" presetSubtype="4" fill="hold" nodeType="afterEffect">
                                  <p:stCondLst>
                                    <p:cond delay="0"/>
                                  </p:stCondLst>
                                  <p:childTnLst>
                                    <p:set>
                                      <p:cBhvr>
                                        <p:cTn id="84" dur="1" fill="hold">
                                          <p:stCondLst>
                                            <p:cond delay="0"/>
                                          </p:stCondLst>
                                        </p:cTn>
                                        <p:tgtEl>
                                          <p:spTgt spid="12">
                                            <p:txEl>
                                              <p:pRg st="4" end="4"/>
                                            </p:txEl>
                                          </p:spTgt>
                                        </p:tgtEl>
                                        <p:attrNameLst>
                                          <p:attrName>style.visibility</p:attrName>
                                        </p:attrNameLst>
                                      </p:cBhvr>
                                      <p:to>
                                        <p:strVal val="visible"/>
                                      </p:to>
                                    </p:set>
                                    <p:animEffect transition="in" filter="wipe(down)">
                                      <p:cBhvr>
                                        <p:cTn id="85"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8" grpId="0" animBg="1"/>
      <p:bldP spid="8" grpId="1" animBg="1"/>
      <p:bldP spid="9" grpId="0" animBg="1"/>
      <p:bldP spid="9" grpId="1" animBg="1"/>
      <p:bldP spid="10" grpId="0" animBg="1"/>
      <p:bldP spid="10" grpId="1" animBg="1"/>
      <p:bldP spid="11" grpId="0" animBg="1"/>
      <p:bldP spid="11" grpId="1" animBg="1"/>
      <p:bldP spid="13" grpId="0" animBg="1"/>
      <p:bldP spid="14"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eting template v2" id="{C68B6913-B719-47A1-8EC5-45E09EDA0F05}" vid="{279C8614-02AA-4179-8E3E-56BD293FD30C}"/>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meeting template v2</Template>
  <TotalTime>5</TotalTime>
  <Words>567</Words>
  <Application>Microsoft Office PowerPoint</Application>
  <PresentationFormat>Grand écran</PresentationFormat>
  <Paragraphs>178</Paragraphs>
  <Slides>14</Slides>
  <Notes>11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14</vt:i4>
      </vt:variant>
    </vt:vector>
  </HeadingPairs>
  <TitlesOfParts>
    <vt:vector size="23" baseType="lpstr">
      <vt:lpstr>Arial</vt:lpstr>
      <vt:lpstr>Calibri</vt:lpstr>
      <vt:lpstr>Calibri Light</vt:lpstr>
      <vt:lpstr>Courier New</vt:lpstr>
      <vt:lpstr>Lucida Handwriting</vt:lpstr>
      <vt:lpstr>Metropolis</vt:lpstr>
      <vt:lpstr>Metropolis Black</vt:lpstr>
      <vt:lpstr>Wingdings</vt:lpstr>
      <vt:lpstr>Thème Office</vt:lpstr>
      <vt:lpstr>Présentation PowerPoint</vt:lpstr>
      <vt:lpstr>Betclic Group</vt:lpstr>
      <vt:lpstr>Produits proposés</vt:lpstr>
      <vt:lpstr>Data &amp; Betclic à la création de l’équipe</vt:lpstr>
      <vt:lpstr>Avant…</vt:lpstr>
      <vt:lpstr>Bilan</vt:lpstr>
      <vt:lpstr>Premiers exploits… Interval pricing</vt:lpstr>
      <vt:lpstr>Premiers exploits… Cash Out</vt:lpstr>
      <vt:lpstr>…créant une attente… …dure à gérer !</vt:lpstr>
      <vt:lpstr>Des bases à constuire</vt:lpstr>
      <vt:lpstr>Maintenant …</vt:lpstr>
      <vt:lpstr>Chemin pour devenir une compagnie data driven</vt:lpstr>
      <vt:lpstr>La dream team</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Nelly Chatue-diop</dc:creator>
  <cp:lastModifiedBy>Simon Gouvert</cp:lastModifiedBy>
  <cp:revision>3</cp:revision>
  <dcterms:created xsi:type="dcterms:W3CDTF">2017-07-07T15:40:50Z</dcterms:created>
  <dcterms:modified xsi:type="dcterms:W3CDTF">2019-02-06T21:26:55Z</dcterms:modified>
</cp:coreProperties>
</file>